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6.xml" ContentType="application/vnd.openxmlformats-officedocument.themeOverr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1.xml" ContentType="application/vnd.openxmlformats-officedocument.presentationml.tags+xml"/>
  <Override PartName="/ppt/notesSlides/notesSlide31.xml" ContentType="application/vnd.openxmlformats-officedocument.presentationml.notesSlide+xml"/>
  <Override PartName="/ppt/tags/tag12.xml" ContentType="application/vnd.openxmlformats-officedocument.presentationml.tags+xml"/>
  <Override PartName="/ppt/notesSlides/notesSlide32.xml" ContentType="application/vnd.openxmlformats-officedocument.presentationml.notesSlide+xml"/>
  <Override PartName="/ppt/tags/tag1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7.xml" ContentType="application/vnd.openxmlformats-officedocument.themeOverride+xml"/>
  <Override PartName="/ppt/tags/tag1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heme/themeOverride8.xml" ContentType="application/vnd.openxmlformats-officedocument.themeOverride+xml"/>
  <Override PartName="/ppt/tags/tag15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9.xml" ContentType="application/vnd.openxmlformats-officedocument.themeOverride+xml"/>
  <Override PartName="/ppt/tags/tag16.xml" ContentType="application/vnd.openxmlformats-officedocument.presentationml.tags+xml"/>
  <Override PartName="/ppt/notesSlides/notesSlide4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7.xml" ContentType="application/vnd.openxmlformats-officedocument.presentationml.tags+xml"/>
  <Override PartName="/ppt/notesSlides/notesSlide48.xml" ContentType="application/vnd.openxmlformats-officedocument.presentationml.notesSlide+xml"/>
  <Override PartName="/ppt/tags/tag1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19.xml" ContentType="application/vnd.openxmlformats-officedocument.presentationml.tags+xml"/>
  <Override PartName="/ppt/notesSlides/notesSlide51.xml" ContentType="application/vnd.openxmlformats-officedocument.presentationml.notesSlide+xml"/>
  <Override PartName="/ppt/tags/tag20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  <p:sldMasterId id="2147483695" r:id="rId5"/>
  </p:sldMasterIdLst>
  <p:notesMasterIdLst>
    <p:notesMasterId r:id="rId69"/>
  </p:notesMasterIdLst>
  <p:handoutMasterIdLst>
    <p:handoutMasterId r:id="rId70"/>
  </p:handoutMasterIdLst>
  <p:sldIdLst>
    <p:sldId id="350" r:id="rId6"/>
    <p:sldId id="365" r:id="rId7"/>
    <p:sldId id="352" r:id="rId8"/>
    <p:sldId id="401" r:id="rId9"/>
    <p:sldId id="426" r:id="rId10"/>
    <p:sldId id="428" r:id="rId11"/>
    <p:sldId id="430" r:id="rId12"/>
    <p:sldId id="429" r:id="rId13"/>
    <p:sldId id="431" r:id="rId14"/>
    <p:sldId id="493" r:id="rId15"/>
    <p:sldId id="433" r:id="rId16"/>
    <p:sldId id="434" r:id="rId17"/>
    <p:sldId id="491" r:id="rId18"/>
    <p:sldId id="494" r:id="rId19"/>
    <p:sldId id="469" r:id="rId20"/>
    <p:sldId id="477" r:id="rId21"/>
    <p:sldId id="478" r:id="rId22"/>
    <p:sldId id="479" r:id="rId23"/>
    <p:sldId id="467" r:id="rId24"/>
    <p:sldId id="439" r:id="rId25"/>
    <p:sldId id="468" r:id="rId26"/>
    <p:sldId id="440" r:id="rId27"/>
    <p:sldId id="470" r:id="rId28"/>
    <p:sldId id="472" r:id="rId29"/>
    <p:sldId id="474" r:id="rId30"/>
    <p:sldId id="496" r:id="rId31"/>
    <p:sldId id="364" r:id="rId32"/>
    <p:sldId id="492" r:id="rId33"/>
    <p:sldId id="441" r:id="rId34"/>
    <p:sldId id="495" r:id="rId35"/>
    <p:sldId id="476" r:id="rId36"/>
    <p:sldId id="443" r:id="rId37"/>
    <p:sldId id="442" r:id="rId38"/>
    <p:sldId id="497" r:id="rId39"/>
    <p:sldId id="486" r:id="rId40"/>
    <p:sldId id="485" r:id="rId41"/>
    <p:sldId id="481" r:id="rId42"/>
    <p:sldId id="361" r:id="rId43"/>
    <p:sldId id="425" r:id="rId44"/>
    <p:sldId id="490" r:id="rId45"/>
    <p:sldId id="508" r:id="rId46"/>
    <p:sldId id="511" r:id="rId47"/>
    <p:sldId id="384" r:id="rId48"/>
    <p:sldId id="503" r:id="rId49"/>
    <p:sldId id="504" r:id="rId50"/>
    <p:sldId id="383" r:id="rId51"/>
    <p:sldId id="505" r:id="rId52"/>
    <p:sldId id="386" r:id="rId53"/>
    <p:sldId id="389" r:id="rId54"/>
    <p:sldId id="388" r:id="rId55"/>
    <p:sldId id="390" r:id="rId56"/>
    <p:sldId id="395" r:id="rId57"/>
    <p:sldId id="376" r:id="rId58"/>
    <p:sldId id="377" r:id="rId59"/>
    <p:sldId id="379" r:id="rId60"/>
    <p:sldId id="380" r:id="rId61"/>
    <p:sldId id="397" r:id="rId62"/>
    <p:sldId id="399" r:id="rId63"/>
    <p:sldId id="334" r:id="rId64"/>
    <p:sldId id="370" r:id="rId65"/>
    <p:sldId id="372" r:id="rId66"/>
    <p:sldId id="509" r:id="rId67"/>
    <p:sldId id="34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Aneesh Varghese" initials="AV" lastIdx="1" clrIdx="2">
    <p:extLst>
      <p:ext uri="{19B8F6BF-5375-455C-9EA6-DF929625EA0E}">
        <p15:presenceInfo xmlns:p15="http://schemas.microsoft.com/office/powerpoint/2012/main" userId="04f2f4b6a426f3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59528" autoAdjust="0"/>
  </p:normalViewPr>
  <p:slideViewPr>
    <p:cSldViewPr snapToGrid="0">
      <p:cViewPr varScale="1">
        <p:scale>
          <a:sx n="159" d="100"/>
          <a:sy n="159" d="100"/>
        </p:scale>
        <p:origin x="2628" y="162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, Thankyou for joining. Myself stephy </a:t>
            </a:r>
            <a:r>
              <a:rPr lang="en-US" dirty="0" err="1"/>
              <a:t>saji</a:t>
            </a:r>
            <a:r>
              <a:rPr lang="en-US" dirty="0"/>
              <a:t> 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0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01315"/>
                </a:solidFill>
                <a:effectLst/>
                <a:latin typeface="georgia" panose="02040502050405020303" pitchFamily="18" charset="0"/>
              </a:rPr>
              <a:t>Using a combination of manual and automated testing is the most effective way to catch the highest number of bugs and </a:t>
            </a:r>
            <a:r>
              <a:rPr lang="en-US" b="0" i="0" dirty="0" err="1">
                <a:solidFill>
                  <a:srgbClr val="101315"/>
                </a:solidFill>
                <a:effectLst/>
                <a:latin typeface="georgia" panose="02040502050405020303" pitchFamily="18" charset="0"/>
              </a:rPr>
              <a:t>defects.</a:t>
            </a:r>
            <a:r>
              <a:rPr lang="en-US" dirty="0" err="1"/>
              <a:t>I</a:t>
            </a:r>
            <a:r>
              <a:rPr lang="en-US" dirty="0"/>
              <a:t> am going to demonstrate manual test approach I have done  for  Product Add to cart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6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testcase, I need to verify if a user can view the product  price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0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the manual test case folder structure .Here ,user will login to the application running in chrome browser ---click----and navigate to the product page to check the product price. The section 1 has browser selection, 2 for identifying elements and methods , 3 for test case validation.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Polymorphism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************In this testcase All the utilities, dependent files, class methods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elements and test verification is created on one class its not scalable and reusable to other testcases in a larger perspective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written conditional statement to do manual testing and later used </a:t>
            </a:r>
            <a:r>
              <a:rPr lang="en-US" dirty="0" err="1"/>
              <a:t>junit</a:t>
            </a:r>
            <a:r>
              <a:rPr lang="en-US" dirty="0"/>
              <a:t> assertions to perform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9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block of code inspects the  product price by element locator x-path and validates , using if else statements to verify whether it is displayed or not ,later I have added Junit assertions . The second block of code is the console output that shows the testcase is passed.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97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automation test approach </a:t>
            </a:r>
            <a:r>
              <a:rPr lang="en-US" dirty="0" err="1"/>
              <a:t>Im</a:t>
            </a:r>
            <a:r>
              <a:rPr lang="en-US" dirty="0"/>
              <a:t> using Page Object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7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these are testcases , test if user can increase product quantity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###Product Quantity , The we need to view the cart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Provides Object Repository  for web elements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Reuse the code from one page to another page.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Readability and Reliability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####When you think of a larger perspective here we have testcase 6 where u need to increase the product quantity which is dependent on testcase 5 as u cant directly come here and test h]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7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testcase is to verify view cart is enabled to the user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Once the product quantity is increased I will be validating if the view cart is enabled for that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5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testcase is to verify the products added in cart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this testcase I have added two products in the product cart and validating the list of products in the cart.</a:t>
            </a:r>
          </a:p>
          <a:p>
            <a:endParaRPr lang="en-US" dirty="0"/>
          </a:p>
          <a:p>
            <a:r>
              <a:rPr lang="en-US" dirty="0"/>
              <a:t>All these steps are dependent on each other and by using  page object model , it helps to reuse the methods and web elements.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#all these test cases are dependent to each other you need to a repetitive steps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69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fourth testcase is to remove products in the cart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11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This is page object model structure , where lib and pages has reusable object repository and reusable methods used in different pages.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This is the page object Model structure I have created for the case study. 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In lib package I have reusable methods for browser selection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selectbrowser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class and methods to get screenshots in run reports class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------click--------pages package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-sans-pro"/>
              </a:rPr>
              <a:t>has.the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 object repository of web elements &amp; its actions which helps in maintenance &amp;reusability, the dependent testcases are in ,one testcase class file in testcases package. The test output have the test reports , configuration files have maven pom.xml and testing.xml files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, I have created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selectbrowser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class where static WebDriver method ,launch multiple browsers like 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firefox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, chrome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ie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based on browser selected for execution.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 The reports class for methods to capture screenshots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By using POM, the test code for one screen, is reused in another test case. It is a design pattern in selenium that creates object repository for storing all web elements and its actions ----show pages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here I have created library folder for test output screenshots and browser selection The testcase folder consists of scenarios which has similar test steps to validate an element /functionality  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Test implementation 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There is no need to rewrite code, thus saving time and effort.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9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I’m based out of Texas, </a:t>
            </a:r>
            <a:r>
              <a:rPr lang="en-US" sz="1200" dirty="0">
                <a:solidFill>
                  <a:schemeClr val="tx2"/>
                </a:solidFill>
                <a:latin typeface="Franklin Gothic Book"/>
                <a:cs typeface="Arial"/>
              </a:rPr>
              <a:t>I’m passionate about Technology &amp; I write technical Blogs in Medium . In my </a:t>
            </a:r>
            <a:r>
              <a:rPr lang="en-US" sz="1200" dirty="0" err="1">
                <a:solidFill>
                  <a:schemeClr val="tx2"/>
                </a:solidFill>
                <a:latin typeface="Franklin Gothic Book"/>
                <a:cs typeface="Arial"/>
              </a:rPr>
              <a:t>freetime</a:t>
            </a:r>
            <a:r>
              <a:rPr lang="en-US" sz="1200" dirty="0">
                <a:solidFill>
                  <a:schemeClr val="tx2"/>
                </a:solidFill>
                <a:latin typeface="Franklin Gothic Book"/>
                <a:cs typeface="Arial"/>
              </a:rPr>
              <a:t> I do abstract paintings and spend time with my twins.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83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Object repository of </a:t>
            </a:r>
            <a:r>
              <a:rPr lang="en-US" dirty="0" err="1"/>
              <a:t>webelements</a:t>
            </a:r>
            <a:r>
              <a:rPr lang="en-US" dirty="0"/>
              <a:t> which is identified by name –click---, </a:t>
            </a:r>
            <a:r>
              <a:rPr lang="en-US" dirty="0" err="1"/>
              <a:t>classname</a:t>
            </a:r>
            <a:r>
              <a:rPr lang="en-US" dirty="0"/>
              <a:t> for item display---click--- ,</a:t>
            </a:r>
            <a:r>
              <a:rPr lang="en-US" dirty="0" err="1"/>
              <a:t>classname</a:t>
            </a:r>
            <a:r>
              <a:rPr lang="en-US" dirty="0"/>
              <a:t> for product quantity ---click----and </a:t>
            </a:r>
            <a:r>
              <a:rPr lang="en-US" dirty="0" err="1"/>
              <a:t>xpath</a:t>
            </a:r>
            <a:r>
              <a:rPr lang="en-US" dirty="0"/>
              <a:t> to remove product--click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have used </a:t>
            </a:r>
            <a:r>
              <a:rPr lang="en-US" dirty="0" err="1"/>
              <a:t>Findby</a:t>
            </a:r>
            <a:r>
              <a:rPr lang="en-US" dirty="0"/>
              <a:t> command to return </a:t>
            </a:r>
            <a:r>
              <a:rPr lang="en-US" dirty="0" err="1"/>
              <a:t>webelement</a:t>
            </a:r>
            <a:r>
              <a:rPr lang="en-US" dirty="0"/>
              <a:t> to increase the product quantity by name.—click---</a:t>
            </a:r>
          </a:p>
          <a:p>
            <a:r>
              <a:rPr lang="en-US" dirty="0"/>
              <a:t>By class to return whether the item is displayed using </a:t>
            </a:r>
            <a:r>
              <a:rPr lang="en-US" dirty="0" err="1"/>
              <a:t>className</a:t>
            </a:r>
            <a:r>
              <a:rPr lang="en-US" dirty="0"/>
              <a:t>---click---</a:t>
            </a:r>
          </a:p>
          <a:p>
            <a:r>
              <a:rPr lang="en-US" dirty="0"/>
              <a:t>And To check the list of product items quantity---click</a:t>
            </a:r>
          </a:p>
          <a:p>
            <a:r>
              <a:rPr lang="en-US" dirty="0"/>
              <a:t>This is the action element to remove the products added in cart inspected using </a:t>
            </a:r>
            <a:r>
              <a:rPr lang="en-US" dirty="0" err="1"/>
              <a:t>xpath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Declaring WebDriver reference variable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inspected for the </a:t>
            </a:r>
            <a:r>
              <a:rPr lang="en-US" dirty="0" err="1"/>
              <a:t>testcases.element</a:t>
            </a:r>
            <a:r>
              <a:rPr lang="en-US" dirty="0"/>
              <a:t> locators like </a:t>
            </a:r>
            <a:r>
              <a:rPr lang="en-US" dirty="0" err="1"/>
              <a:t>linktext</a:t>
            </a:r>
            <a:r>
              <a:rPr lang="en-US" dirty="0"/>
              <a:t>, </a:t>
            </a:r>
            <a:r>
              <a:rPr lang="en-US" dirty="0" err="1"/>
              <a:t>classname</a:t>
            </a:r>
            <a:r>
              <a:rPr lang="en-US" dirty="0"/>
              <a:t>, </a:t>
            </a:r>
            <a:r>
              <a:rPr lang="en-US" dirty="0" err="1"/>
              <a:t>xpath</a:t>
            </a:r>
            <a:r>
              <a:rPr lang="en-US" dirty="0"/>
              <a:t> and name . Finding </a:t>
            </a:r>
            <a:r>
              <a:rPr lang="en-US" dirty="0" err="1"/>
              <a:t>webelements</a:t>
            </a:r>
            <a:r>
              <a:rPr lang="en-US" dirty="0"/>
              <a:t> using </a:t>
            </a:r>
            <a:r>
              <a:rPr lang="en-US" dirty="0" err="1"/>
              <a:t>FindBy</a:t>
            </a:r>
            <a:r>
              <a:rPr lang="en-US" dirty="0"/>
              <a:t> from Page Factory(objects are initialized using </a:t>
            </a:r>
            <a:r>
              <a:rPr lang="en-US" dirty="0" err="1"/>
              <a:t>initelements</a:t>
            </a:r>
            <a:r>
              <a:rPr lang="en-US" dirty="0"/>
              <a:t> methods), pom helps to find elements using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6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This is the object repository for actions to perform on the elements I have identified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, a constructor to pass WebDriver  as an input parameter.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----click-------it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, call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initElements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() method to initialize elements in the class. 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the driver is initialized and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-sans-pro"/>
              </a:rPr>
              <a:t>pagefactory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333333"/>
                </a:solidFill>
                <a:effectLst/>
                <a:latin typeface="source-sans-pro"/>
              </a:rPr>
              <a:t>ons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call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initElements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() method by using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PageFactory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object reference to initialize elements in the class. </a:t>
            </a: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source-sans-pro"/>
              </a:rPr>
              <a:t>tructor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 In </a:t>
            </a:r>
            <a:r>
              <a:rPr lang="en-US" dirty="0"/>
              <a:t>Page Factory(all page objects are initialized using </a:t>
            </a:r>
            <a:r>
              <a:rPr lang="en-US" dirty="0" err="1"/>
              <a:t>initelements</a:t>
            </a:r>
            <a:r>
              <a:rPr lang="en-US" dirty="0"/>
              <a:t> method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. These are some major actions involved in each testcase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12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used TestNG framework in this model ,which helps in test grouping and prioritizing. The </a:t>
            </a:r>
            <a:r>
              <a:rPr lang="en-US" dirty="0" err="1"/>
              <a:t>Beforesuite</a:t>
            </a:r>
            <a:r>
              <a:rPr lang="en-US" dirty="0"/>
              <a:t> method is used to create html report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test dependencies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13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-sans-pro"/>
              </a:rPr>
              <a:t>beforetest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 method ,configuring browser to chrome and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-sans-pro"/>
              </a:rPr>
              <a:t>url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 to execute test scripts ---click-----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Enabled true means you can choose to execute or skip the testcase execution</a:t>
            </a: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source-sans-pro"/>
              </a:rPr>
              <a:t>Thread.sleep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 will stop the execution of the script for the specified duration of time no matter whether the element is found or not.----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Implicit wait allows you to halt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-sans-pro"/>
              </a:rPr>
              <a:t>webdriver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 for a particular period of time until elements are located by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-sans-pro"/>
              </a:rPr>
              <a:t>webdriver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---dynamic wait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91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the 4</a:t>
            </a:r>
            <a:r>
              <a:rPr lang="en-US" baseline="30000" dirty="0"/>
              <a:t>th</a:t>
            </a:r>
            <a:r>
              <a:rPr lang="en-US" dirty="0"/>
              <a:t> prioritized test execution in Product add to cart pages ---click----</a:t>
            </a:r>
          </a:p>
          <a:p>
            <a:r>
              <a:rPr lang="en-US" dirty="0"/>
              <a:t>In this test step I have used customized </a:t>
            </a:r>
            <a:r>
              <a:rPr lang="en-US" dirty="0" err="1"/>
              <a:t>xpath</a:t>
            </a:r>
            <a:r>
              <a:rPr lang="en-US" dirty="0"/>
              <a:t> to </a:t>
            </a:r>
            <a:r>
              <a:rPr lang="en-US" dirty="0" err="1"/>
              <a:t>calidate</a:t>
            </a:r>
            <a:r>
              <a:rPr lang="en-US" dirty="0"/>
              <a:t> if all products added are available in the cart. ----click----</a:t>
            </a:r>
          </a:p>
          <a:p>
            <a:endParaRPr lang="en-US" dirty="0"/>
          </a:p>
          <a:p>
            <a:r>
              <a:rPr lang="en-US" dirty="0"/>
              <a:t>**************** I have iterated the </a:t>
            </a:r>
            <a:r>
              <a:rPr lang="en-US" dirty="0" err="1"/>
              <a:t>xpath</a:t>
            </a:r>
            <a:r>
              <a:rPr lang="en-US" dirty="0"/>
              <a:t>, to verify if all objects in product list is available or not , and validated using </a:t>
            </a:r>
            <a:r>
              <a:rPr lang="en-US" dirty="0" err="1"/>
              <a:t>assertnot</a:t>
            </a:r>
            <a:r>
              <a:rPr lang="en-US" dirty="0"/>
              <a:t> null from </a:t>
            </a:r>
            <a:r>
              <a:rPr lang="en-US" dirty="0" err="1"/>
              <a:t>softasserts</a:t>
            </a:r>
            <a:r>
              <a:rPr lang="en-US" dirty="0"/>
              <a:t>********************************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*******driver is initialized and calls the method </a:t>
            </a:r>
            <a:r>
              <a:rPr lang="en-US" dirty="0" err="1"/>
              <a:t>viewcartclick</a:t>
            </a:r>
            <a:r>
              <a:rPr lang="en-US" dirty="0"/>
              <a:t> to perform its action.</a:t>
            </a:r>
          </a:p>
          <a:p>
            <a:endParaRPr lang="en-US" dirty="0"/>
          </a:p>
          <a:p>
            <a:r>
              <a:rPr lang="en-US" dirty="0"/>
              <a:t>where driver is initialized  to </a:t>
            </a:r>
            <a:r>
              <a:rPr lang="en-US" dirty="0" err="1"/>
              <a:t>productcart</a:t>
            </a:r>
            <a:r>
              <a:rPr lang="en-US" dirty="0"/>
              <a:t> object </a:t>
            </a:r>
          </a:p>
          <a:p>
            <a:r>
              <a:rPr lang="en-US" dirty="0"/>
              <a:t>Here the @Test annotated method perform whether user can view the items in the cart or not .here I have iterated through the full </a:t>
            </a:r>
            <a:r>
              <a:rPr lang="en-US" dirty="0" err="1"/>
              <a:t>xpath</a:t>
            </a:r>
            <a:r>
              <a:rPr lang="en-US" dirty="0"/>
              <a:t> to verify if element added in cart for validation</a:t>
            </a:r>
          </a:p>
          <a:p>
            <a:r>
              <a:rPr lang="en-US" b="0" i="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Soft asserts are the asserts which continue the execution even after the Assert condition fails. </a:t>
            </a:r>
            <a:r>
              <a:rPr lang="en-US" b="0" i="0" dirty="0">
                <a:solidFill>
                  <a:srgbClr val="333333"/>
                </a:solidFill>
                <a:effectLst/>
                <a:latin typeface="source-sans-pro"/>
              </a:rPr>
              <a:t>Soft Asserts do not throw an Assertion error if there is any exception and rather record the failure.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93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aftermethod</a:t>
            </a:r>
            <a:r>
              <a:rPr lang="en-US" dirty="0"/>
              <a:t> we get extent report logs and after suite method will append the test output data to html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72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Html report with dashboard  for test scenario Add products to cart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96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Highlighted in green is the test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27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test scenario, user should be able to add credit/debit card details for placing an order 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0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elements in an </a:t>
            </a:r>
            <a:r>
              <a:rPr lang="en-US" dirty="0" err="1"/>
              <a:t>iframe</a:t>
            </a:r>
            <a:r>
              <a:rPr lang="en-US" dirty="0"/>
              <a:t> is identified by locators.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******These are the elements inspected to perform action on the payment section of the shopping cart pages It is identified by class name, </a:t>
            </a:r>
            <a:r>
              <a:rPr lang="en-US" dirty="0" err="1"/>
              <a:t>css</a:t>
            </a:r>
            <a:r>
              <a:rPr lang="en-US" dirty="0"/>
              <a:t> selector and </a:t>
            </a:r>
            <a:r>
              <a:rPr lang="en-US" dirty="0" err="1"/>
              <a:t>xpath</a:t>
            </a:r>
            <a:r>
              <a:rPr lang="en-US" dirty="0"/>
              <a:t>. The elements in the html page is in an </a:t>
            </a:r>
            <a:r>
              <a:rPr lang="en-US" dirty="0" err="1"/>
              <a:t>iframe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4 month journey with PerScholas I have learned and implemented html, java, </a:t>
            </a:r>
            <a:r>
              <a:rPr lang="en-US" dirty="0" err="1"/>
              <a:t>mysql</a:t>
            </a:r>
            <a:r>
              <a:rPr lang="en-US" dirty="0"/>
              <a:t>, testing framework and Jenkins for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0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</a:t>
            </a:r>
            <a:r>
              <a:rPr lang="en-US" dirty="0" err="1"/>
              <a:t>iframe</a:t>
            </a:r>
            <a:r>
              <a:rPr lang="en-US" dirty="0"/>
              <a:t> method, the driver will switch to the frame  container and interact with the </a:t>
            </a:r>
            <a:r>
              <a:rPr lang="en-US" dirty="0" err="1"/>
              <a:t>webelements</a:t>
            </a:r>
            <a:r>
              <a:rPr lang="en-US" dirty="0"/>
              <a:t> to send the data . I have used </a:t>
            </a:r>
            <a:r>
              <a:rPr lang="en-US" dirty="0" err="1"/>
              <a:t>executescript</a:t>
            </a:r>
            <a:r>
              <a:rPr lang="en-US" dirty="0"/>
              <a:t> to click on place order.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element to enter the payment details to place an  </a:t>
            </a:r>
            <a:r>
              <a:rPr lang="en-US" dirty="0" err="1"/>
              <a:t>order.The</a:t>
            </a:r>
            <a:r>
              <a:rPr lang="en-US" dirty="0"/>
              <a:t> action to performed on the card details is passed on to the web elements . Here I have used java script executor to click on </a:t>
            </a:r>
            <a:r>
              <a:rPr lang="en-US" dirty="0" err="1"/>
              <a:t>placeorder</a:t>
            </a:r>
            <a:r>
              <a:rPr lang="en-US" dirty="0"/>
              <a:t> button .---click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58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used customized </a:t>
            </a:r>
            <a:r>
              <a:rPr lang="en-US" dirty="0" err="1"/>
              <a:t>css</a:t>
            </a:r>
            <a:r>
              <a:rPr lang="en-US" dirty="0"/>
              <a:t> selector to verify the order received is displayed.---click----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POM.xml file where maven dependencies and plugins are configured to trigger the build.-----click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maven will clean, compile, integrate with </a:t>
            </a:r>
            <a:r>
              <a:rPr lang="en-US" dirty="0" err="1"/>
              <a:t>testNG</a:t>
            </a:r>
            <a:r>
              <a:rPr lang="en-US" dirty="0"/>
              <a:t> using the dependencies ---click, it will select &amp; execute suite in testing.xml file---click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the build configuration for the test where all the dependencies are installed from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83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tests are grouped into </a:t>
            </a:r>
            <a:r>
              <a:rPr lang="en-US" dirty="0" err="1"/>
              <a:t>testsuite</a:t>
            </a:r>
            <a:r>
              <a:rPr lang="en-US" dirty="0"/>
              <a:t> . This is </a:t>
            </a:r>
            <a:r>
              <a:rPr lang="en-US" dirty="0" err="1"/>
              <a:t>testNG</a:t>
            </a:r>
            <a:r>
              <a:rPr lang="en-US" dirty="0"/>
              <a:t> report for product checkout shopping cart test.</a:t>
            </a:r>
          </a:p>
          <a:p>
            <a:r>
              <a:rPr lang="en-US" dirty="0"/>
              <a:t>******We can select the testcase or run test in parallel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5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Highlighted in green is the test results for the executed test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76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Screenshots captured during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3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be doing an end to end testing where the source code is pushed to git and build triggered from </a:t>
            </a:r>
            <a:r>
              <a:rPr lang="en-US" dirty="0" err="1"/>
              <a:t>jenkins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32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Git repository and highlighted is the xml file ---click ---here I have integrated Jenkins with maven to trigger the build.---the second scenario demo is from command prompt.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43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some challenges I have faced </a:t>
            </a:r>
          </a:p>
          <a:p>
            <a:endParaRPr lang="en-US" dirty="0"/>
          </a:p>
          <a:p>
            <a:r>
              <a:rPr lang="en-US"/>
              <a:t>Mav</a:t>
            </a:r>
            <a:endParaRPr lang="en-US" dirty="0"/>
          </a:p>
          <a:p>
            <a:r>
              <a:rPr lang="en-US" dirty="0" err="1"/>
              <a:t>Jdk</a:t>
            </a:r>
            <a:r>
              <a:rPr lang="en-US" dirty="0"/>
              <a:t> version upgraded from 1.8-17 to run </a:t>
            </a:r>
            <a:r>
              <a:rPr lang="en-US" dirty="0" err="1"/>
              <a:t>testng</a:t>
            </a:r>
            <a:r>
              <a:rPr lang="en-US" dirty="0"/>
              <a:t> 7.4.0 </a:t>
            </a:r>
            <a:r>
              <a:rPr lang="en-US" dirty="0" err="1"/>
              <a:t>version,perscholas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323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resources that helped me to troubleshoot and learn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6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want to demonstrate UI Test Automation for ecommerce web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995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User Interface testing, </a:t>
            </a:r>
            <a:r>
              <a:rPr lang="en-US" dirty="0" err="1"/>
              <a:t>api</a:t>
            </a:r>
            <a:r>
              <a:rPr lang="en-US" dirty="0"/>
              <a:t> testing validates backend functionality from </a:t>
            </a:r>
            <a:r>
              <a:rPr lang="en-US" dirty="0" err="1"/>
              <a:t>internet.The</a:t>
            </a:r>
            <a:r>
              <a:rPr lang="en-US" dirty="0"/>
              <a:t> cart endpoint in ecommerce </a:t>
            </a:r>
            <a:r>
              <a:rPr lang="en-US" dirty="0" err="1"/>
              <a:t>webapplication</a:t>
            </a:r>
            <a:r>
              <a:rPr lang="en-US" dirty="0"/>
              <a:t> is an http request end point and postman carries this end point and validates the response.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*********allows to validate the backed functionality directly from internet using end points .</a:t>
            </a:r>
          </a:p>
          <a:p>
            <a:r>
              <a:rPr lang="en-US" dirty="0"/>
              <a:t>********The </a:t>
            </a:r>
            <a:r>
              <a:rPr lang="en-US" dirty="0" err="1"/>
              <a:t>api</a:t>
            </a:r>
            <a:r>
              <a:rPr lang="en-US" dirty="0"/>
              <a:t> end points written in business service layer communicates with backend and return the list of http response back.</a:t>
            </a:r>
          </a:p>
          <a:p>
            <a:r>
              <a:rPr lang="en-US" dirty="0"/>
              <a:t>---This is the requirements document for simple tool application—click----To get the status of </a:t>
            </a:r>
            <a:r>
              <a:rPr lang="en-US" dirty="0" err="1"/>
              <a:t>api</a:t>
            </a:r>
            <a:r>
              <a:rPr lang="en-US" dirty="0"/>
              <a:t>----click----the request response code as 200 ok, there are the CRUD queries I have performed. All the test are stored in API collection</a:t>
            </a:r>
          </a:p>
          <a:p>
            <a:r>
              <a:rPr lang="en-US" dirty="0"/>
              <a:t>Click--------------------------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68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API requirements document and we will be performing actions on the base </a:t>
            </a:r>
            <a:r>
              <a:rPr lang="en-US" dirty="0" err="1"/>
              <a:t>url</a:t>
            </a:r>
            <a:r>
              <a:rPr lang="en-US" dirty="0"/>
              <a:t> using endpoints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665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Status end point checks if the </a:t>
            </a:r>
            <a:r>
              <a:rPr lang="en-US" dirty="0" err="1"/>
              <a:t>api</a:t>
            </a:r>
            <a:r>
              <a:rPr lang="en-US" dirty="0"/>
              <a:t> is up ---click---and receives a 200 okay---click</a:t>
            </a:r>
          </a:p>
          <a:p>
            <a:r>
              <a:rPr lang="en-US" dirty="0"/>
              <a:t>To get all tools will return an </a:t>
            </a:r>
            <a:r>
              <a:rPr lang="en-US" dirty="0" err="1"/>
              <a:t>arraylist</a:t>
            </a:r>
            <a:r>
              <a:rPr lang="en-US" dirty="0"/>
              <a:t> of tools---click---response 200 ok---click</a:t>
            </a:r>
          </a:p>
          <a:p>
            <a:r>
              <a:rPr lang="en-US" dirty="0"/>
              <a:t>Getting single tool details---click---response 200 ok---click</a:t>
            </a:r>
          </a:p>
          <a:p>
            <a:r>
              <a:rPr lang="en-US" dirty="0"/>
              <a:t>Trying to post an order from client to server giving 400 bad request on client ---click</a:t>
            </a:r>
          </a:p>
          <a:p>
            <a:r>
              <a:rPr lang="en-US" dirty="0"/>
              <a:t>Creating an </a:t>
            </a:r>
            <a:r>
              <a:rPr lang="en-US" dirty="0" err="1"/>
              <a:t>api</a:t>
            </a:r>
            <a:r>
              <a:rPr lang="en-US" dirty="0"/>
              <a:t> token to get authorized to post ---click</a:t>
            </a:r>
          </a:p>
          <a:p>
            <a:r>
              <a:rPr lang="en-US" dirty="0"/>
              <a:t>Creating an order--- response 201 created---click</a:t>
            </a:r>
          </a:p>
          <a:p>
            <a:r>
              <a:rPr lang="en-US" dirty="0"/>
              <a:t>Get all orders---click</a:t>
            </a:r>
          </a:p>
          <a:p>
            <a:r>
              <a:rPr lang="en-US" dirty="0"/>
              <a:t>Update an order ---204 no content ----click</a:t>
            </a:r>
          </a:p>
          <a:p>
            <a:r>
              <a:rPr lang="en-US" dirty="0"/>
              <a:t>Delete an order----404 not found ----tool rental </a:t>
            </a:r>
            <a:r>
              <a:rPr lang="en-US" dirty="0" err="1"/>
              <a:t>api</a:t>
            </a:r>
            <a:r>
              <a:rPr lang="en-US" dirty="0"/>
              <a:t> is the collection created—Lets see how performance testing can be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the response on end points. To find the status  using get---click-testing it using postman</a:t>
            </a:r>
          </a:p>
          <a:p>
            <a:r>
              <a:rPr lang="en-US" dirty="0"/>
              <a:t>Get all tools , provides list in </a:t>
            </a:r>
            <a:r>
              <a:rPr lang="en-US" dirty="0" err="1"/>
              <a:t>json</a:t>
            </a:r>
            <a:r>
              <a:rPr lang="en-US" dirty="0"/>
              <a:t> format --click ----getting single tool-------click---</a:t>
            </a:r>
          </a:p>
          <a:p>
            <a:r>
              <a:rPr lang="en-US" dirty="0"/>
              <a:t>Trying to create orders giving 400 bad response-----click—click</a:t>
            </a:r>
          </a:p>
          <a:p>
            <a:r>
              <a:rPr lang="en-US" dirty="0"/>
              <a:t>Creating access token and added to the –click ----bearer token to </a:t>
            </a:r>
            <a:r>
              <a:rPr lang="en-US" dirty="0" err="1"/>
              <a:t>accesss</a:t>
            </a:r>
            <a:r>
              <a:rPr lang="en-US" dirty="0"/>
              <a:t> database to create orders</a:t>
            </a:r>
          </a:p>
          <a:p>
            <a:r>
              <a:rPr lang="en-US" dirty="0"/>
              <a:t>Status is 201 </a:t>
            </a:r>
            <a:r>
              <a:rPr lang="en-US" dirty="0" err="1"/>
              <a:t>creted</a:t>
            </a:r>
            <a:r>
              <a:rPr lang="en-US" dirty="0"/>
              <a:t>---- click---to update </a:t>
            </a:r>
            <a:r>
              <a:rPr lang="en-US" dirty="0" err="1"/>
              <a:t>tge</a:t>
            </a:r>
            <a:r>
              <a:rPr lang="en-US" dirty="0"/>
              <a:t> order---using </a:t>
            </a:r>
            <a:r>
              <a:rPr lang="en-US" dirty="0" err="1"/>
              <a:t>json</a:t>
            </a:r>
            <a:r>
              <a:rPr lang="en-US" dirty="0"/>
              <a:t> format deleting ---click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64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determine the performance of the application , </a:t>
            </a:r>
            <a:r>
              <a:rPr lang="en-US" dirty="0" err="1"/>
              <a:t>Jmeter</a:t>
            </a:r>
            <a:r>
              <a:rPr lang="en-US" dirty="0"/>
              <a:t> threads sends http request using sampler and listener to create graphs and analysis on response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269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will find the response time for single user login to the </a:t>
            </a:r>
            <a:r>
              <a:rPr lang="en-US" dirty="0" err="1"/>
              <a:t>perscholas</a:t>
            </a:r>
            <a:r>
              <a:rPr lang="en-US" dirty="0"/>
              <a:t> website---click ----this is the results tree with response code---click---results in table format----click----This is aggregate graph showing statistical analysis of average response time  is 7.75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216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number of users are increased to 50 with ramp up period 10 seconds and---click– click---results tree for single iteration ---. this is holistic view for 50 users , 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average sample response time for all the requests in the test </a:t>
            </a:r>
            <a:r>
              <a:rPr lang="en-US" dirty="0"/>
              <a:t>is 32.99 seconds.—click--- This response graph shows there is drop in http request response after 4.7sec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279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I will walkthrough the learnings and implementation on backend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27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Entity Relationship diagram for school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5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need to get the faulty </a:t>
            </a:r>
            <a:r>
              <a:rPr lang="en-US" dirty="0" err="1"/>
              <a:t>firstname</a:t>
            </a:r>
            <a:r>
              <a:rPr lang="en-US" dirty="0"/>
              <a:t> and last name based on student avg </a:t>
            </a:r>
            <a:r>
              <a:rPr lang="en-US" dirty="0" err="1"/>
              <a:t>progress.I</a:t>
            </a:r>
            <a:r>
              <a:rPr lang="en-US" dirty="0"/>
              <a:t> have used multi joins on faculty table and  group by and order by clause--click---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12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used case statements to find min and maximum grade based on their marks ---click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6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test case requirements document , which contains the test scenarios , test cases , test step and expected result.----click ------</a:t>
            </a:r>
          </a:p>
          <a:p>
            <a:r>
              <a:rPr lang="en-US" dirty="0"/>
              <a:t>Test output will be updated post test validation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828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created a POC on stock </a:t>
            </a:r>
            <a:r>
              <a:rPr lang="en-US" dirty="0" err="1"/>
              <a:t>marteing</a:t>
            </a:r>
            <a:r>
              <a:rPr lang="en-US" dirty="0"/>
              <a:t> with three tables stocks, traders and conjunction table trade.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4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interface for abstract methods  to access database .---click---click</a:t>
            </a:r>
          </a:p>
          <a:p>
            <a:r>
              <a:rPr lang="en-US" dirty="0"/>
              <a:t>A blue print to create stocks----click</a:t>
            </a:r>
          </a:p>
          <a:p>
            <a:r>
              <a:rPr lang="en-US" dirty="0"/>
              <a:t>JDBC connection layer ---click</a:t>
            </a:r>
          </a:p>
          <a:p>
            <a:r>
              <a:rPr lang="en-US" dirty="0"/>
              <a:t>Interface method implementation ---click</a:t>
            </a:r>
          </a:p>
          <a:p>
            <a:r>
              <a:rPr lang="en-US" dirty="0" err="1"/>
              <a:t>Aceesing</a:t>
            </a:r>
            <a:r>
              <a:rPr lang="en-US" dirty="0"/>
              <a:t> the database to insert data----click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77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injected successfully---click---click----click---click----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93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226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character array verifying the given string is pangram or not </a:t>
            </a:r>
          </a:p>
          <a:p>
            <a:endParaRPr lang="en-US" dirty="0"/>
          </a:p>
          <a:p>
            <a:r>
              <a:rPr lang="en-US" dirty="0"/>
              <a:t>String is immutable , string is converted to a character array and a new array with 26 elements are created with 0 as value using while loop iterating to the size of the array and index of the b array is changed to 1 when the a[</a:t>
            </a:r>
            <a:r>
              <a:rPr lang="en-US" dirty="0" err="1"/>
              <a:t>i</a:t>
            </a:r>
            <a:r>
              <a:rPr lang="en-US" dirty="0"/>
              <a:t>]-65---65 is </a:t>
            </a:r>
            <a:r>
              <a:rPr lang="en-US" dirty="0" err="1"/>
              <a:t>acii</a:t>
            </a:r>
            <a:r>
              <a:rPr lang="en-US" dirty="0"/>
              <a:t> value of capital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24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Implementing java compositions in a banking application ----click</a:t>
            </a:r>
          </a:p>
          <a:p>
            <a:r>
              <a:rPr lang="en-US" dirty="0"/>
              <a:t>If a user provides a choice to add an account internally it connects with a bank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029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Bank object will then adds the account if it doesn’t exists---click</a:t>
            </a:r>
          </a:p>
          <a:p>
            <a:r>
              <a:rPr lang="en-US" dirty="0" err="1"/>
              <a:t>Inturn</a:t>
            </a:r>
            <a:r>
              <a:rPr lang="en-US" dirty="0"/>
              <a:t> calls a search method to iterate through the accounts in the list---click</a:t>
            </a:r>
          </a:p>
          <a:p>
            <a:r>
              <a:rPr lang="en-US" dirty="0"/>
              <a:t>---blue print to create bank accounts and other functionalities---click</a:t>
            </a:r>
          </a:p>
          <a:p>
            <a:r>
              <a:rPr lang="en-US" dirty="0"/>
              <a:t>Bank account object creation ---click</a:t>
            </a:r>
          </a:p>
          <a:p>
            <a:r>
              <a:rPr lang="en-US" dirty="0"/>
              <a:t>Positive and negative Testing performed on adding an account---click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473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79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</a:t>
            </a:r>
            <a:r>
              <a:rPr lang="en-US" dirty="0"/>
              <a:t> is how to perform </a:t>
            </a:r>
            <a:r>
              <a:rPr lang="en-US" dirty="0" err="1"/>
              <a:t>junit</a:t>
            </a:r>
            <a:r>
              <a:rPr lang="en-US" dirty="0"/>
              <a:t> testing performed on the methods ---click---using </a:t>
            </a:r>
            <a:r>
              <a:rPr lang="en-US" dirty="0" err="1"/>
              <a:t>assertequals</a:t>
            </a:r>
            <a:r>
              <a:rPr lang="en-US" dirty="0"/>
              <a:t> method---click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280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main page of ecommerce website. Lets say user want to add a product and they need to navigate to Product page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99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portfolio I have created using HTML CSS and </a:t>
            </a:r>
            <a:r>
              <a:rPr lang="en-US" dirty="0" err="1"/>
              <a:t>Javascript</a:t>
            </a:r>
            <a:r>
              <a:rPr lang="en-US" dirty="0"/>
              <a:t> learnings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277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html code for the message box in contact html page---click----, styling used in connect container----click----  and </a:t>
            </a:r>
            <a:r>
              <a:rPr lang="en-US" dirty="0" err="1"/>
              <a:t>javascript</a:t>
            </a:r>
            <a:r>
              <a:rPr lang="en-US" dirty="0"/>
              <a:t> to show the greeting message---click----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898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Expressing my sincere gratitude to my dedicated trainers for invaluable guidance .Heartfelt thanks to the OCC leaders &amp; the Career advancement manager who supported throughout my training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401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Thankyou for your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 the product page,  user can select any products of their choice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5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User want to add the selected product to the cart . This is the first test scenario I am going to demonstrate today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6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my second test  scenario is to validate Shopping cart pages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7054" y="758752"/>
            <a:ext cx="5491571" cy="28714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67055" y="4549553"/>
            <a:ext cx="5491570" cy="160618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852" y="-536570"/>
            <a:ext cx="10163506" cy="134845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023" y="1121284"/>
            <a:ext cx="2448022" cy="0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587066" y="1080188"/>
            <a:ext cx="7735824" cy="5166360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85837" y="1178450"/>
            <a:ext cx="2426208" cy="471228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0FEE6CB-7A68-C30C-38DD-5D9B336CEAD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1475"/>
            <a:ext cx="10163506" cy="134845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023" y="2185427"/>
            <a:ext cx="4827178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62700" y="2185427"/>
            <a:ext cx="4764829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0FEE6CB-7A68-C30C-38DD-5D9B336CEAD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6229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-462437"/>
            <a:ext cx="10259471" cy="137037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1573" y="960002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51573" y="1164509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4951" y="1820040"/>
            <a:ext cx="3036477" cy="169403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0800" y="3590920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50800" y="3795427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50800" y="4450958"/>
            <a:ext cx="3050628" cy="169403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87171" y="958750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187171" y="1163257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87171" y="1818788"/>
            <a:ext cx="2919741" cy="169528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1E69DAA-34F6-FC8E-3187-DACC516CCFB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76EB5C-E903-E33B-7435-A6A986774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75494" y="3592202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E919F2-DECB-747F-F73E-A37AE88545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175494" y="3796709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374AE2A-2A44-6917-8690-0CC0297F6B93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175494" y="4452240"/>
            <a:ext cx="2933348" cy="169528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60385"/>
            <a:ext cx="10274324" cy="132954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655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3655" y="3841846"/>
            <a:ext cx="4838700" cy="7700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4664927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0" y="5017901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9647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9647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9647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647" y="3841846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1AB775-D834-FE78-61E7-1D421831F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6100" y="398440"/>
            <a:ext cx="4903377" cy="238608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6100" y="3591098"/>
            <a:ext cx="4903377" cy="15069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96100" y="5155853"/>
            <a:ext cx="4914900" cy="806659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14AA-F27F-26A6-8A06-D6179E2F7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43D47-46E7-1632-4B69-9F8B260C2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0E4D3-C45B-9F46-668A-45C1356B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BEF02-16B9-9171-268C-046FAD65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25065-270E-61F7-1192-5B7B9635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42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3EA1-929F-7439-54CD-BA8181BB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CB2F-59A8-4A92-CF05-8105CB5F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9880E-269D-5ADE-EBCB-B3634C45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99E2E-DADD-AE54-7488-B760DE5E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09074-1AF1-BC13-116D-8D5F233A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6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306A-2372-FD1F-CF26-4F9A9AAC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1DBC9-542B-41EF-4297-AC1BF7014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91966-0968-880C-D160-955AFFEB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D7B0-194A-B122-BE57-BA4FD330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D2A1-1920-B475-00A7-8FF8EF68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87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0F7D-E875-EE30-12F1-D48CDA52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084BA-8182-6780-227B-4517F2E08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75A74-F9A2-9910-8924-AD7043F85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38C7B-FE8A-EE58-6E59-00BAAE0D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994A3-06EF-FD9F-7F64-68250E09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1E22A-41E4-A844-D53A-E783A417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43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020A-F90D-F940-F227-312DF6B3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F996D-8CA1-0752-0E52-B2ECA3FFB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A5C79-5CD9-7198-2F27-8BDC20CCE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7B3DC-5E37-FA75-8DA7-22BA60382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47C0E-8196-A9B1-6301-FFD1BBA5D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A8EF2-845E-579C-31E0-B4CC5B87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B1B23-59B4-78EF-2CAC-58C2B7DB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531D8C-CB16-389F-F477-CDDBE1BE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2455"/>
            <a:ext cx="7532276" cy="134747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2046306"/>
            <a:ext cx="2133600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500" y="2639004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3042" y="2046306"/>
            <a:ext cx="2128157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2639004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500" y="4359309"/>
            <a:ext cx="2133600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2500" y="4925112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3042" y="4359309"/>
            <a:ext cx="2128157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63042" y="4925112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7054" y="4359309"/>
            <a:ext cx="2129245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054" y="4925112"/>
            <a:ext cx="2129245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42F3846-3FA1-A704-DD1C-4F4EDD8FE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6FD29-4687-27CE-DFAC-556F59046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71067" y="42561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B35D5B4A-8A17-6254-0A5B-680D0F67E2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71067" y="4432554"/>
            <a:ext cx="2129245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E854E591-F9E3-B8A4-6D88-F0BC19122F7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71067" y="5097571"/>
            <a:ext cx="2129245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B558-0C43-7E40-8A5F-D85DE79C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E4425-C7B3-4754-784F-ECF0C87F2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41586-0925-7517-29A3-3F838D1A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E9C98-9BB0-C328-BD9E-E5649448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73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FF8C4-9E37-174C-9078-1918BCD8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E0114-ED10-B6FC-792E-C974110C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9715B-6C99-68F8-0F9F-C79E2438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82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194E-0ECA-A3DA-2AFF-91D3DE40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4B693-DCD7-9602-FA61-58340F5B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462F1-C3FF-75E9-1BD6-63B37717C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93EAC-0D98-F871-7D51-BD5160EA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7AD80-815F-01AA-2E13-2EB02E61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58740-3ACC-F675-66AA-DAC0BA93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46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89A1-A838-C47E-5FDD-D7518CDC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3F75D-BE6B-8A5E-27CD-FD0BD5D66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8F7C7-5E33-4EA1-553D-E9C24F9FA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200F0-D418-4B75-C8B7-72C6F1B9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CEE1A-6F4D-EC74-8E6A-FB26468A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B91FC-2435-0ACA-7C5C-DB491ED5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8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C7CE-9065-76D7-970C-F93A3AA0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B1140-7362-64F1-9D56-4A0109072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2B80B-3DC0-47D5-AB9F-78B034FC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31AE7-05D5-9B65-31FE-A690C0F2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B432F-C6C2-B41F-E0E4-BA22F4DF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2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0A838-2CBA-B4AE-9E7F-C5EC28368F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EF874-0BF7-05FC-4C51-07CE96607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D3228-6CFD-D2F2-BB7F-DF28F489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6E391-3BCE-5AC4-C788-E1814720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303DC-1B8D-A035-5E35-AE14ED0A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6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2713"/>
            <a:ext cx="4572001" cy="2286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499" y="2810201"/>
            <a:ext cx="4572001" cy="256032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0A569B5-C0E0-B13D-812D-D5FA97791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80543"/>
          </a:xfrm>
        </p:spPr>
        <p:txBody>
          <a:bodyPr tIns="18288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9D7C82-45D3-B736-77A1-FE479F1AD0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7154721 w 12191998"/>
              <a:gd name="connsiteY0" fmla="*/ 3951843 h 6858000"/>
              <a:gd name="connsiteX1" fmla="*/ 7154721 w 12191998"/>
              <a:gd name="connsiteY1" fmla="*/ 4052427 h 6858000"/>
              <a:gd name="connsiteX2" fmla="*/ 9288321 w 12191998"/>
              <a:gd name="connsiteY2" fmla="*/ 4052427 h 6858000"/>
              <a:gd name="connsiteX3" fmla="*/ 9288321 w 12191998"/>
              <a:gd name="connsiteY3" fmla="*/ 3951843 h 6858000"/>
              <a:gd name="connsiteX4" fmla="*/ 0 w 12191998"/>
              <a:gd name="connsiteY4" fmla="*/ 0 h 6858000"/>
              <a:gd name="connsiteX5" fmla="*/ 12191998 w 12191998"/>
              <a:gd name="connsiteY5" fmla="*/ 0 h 6858000"/>
              <a:gd name="connsiteX6" fmla="*/ 12191998 w 12191998"/>
              <a:gd name="connsiteY6" fmla="*/ 6858000 h 6858000"/>
              <a:gd name="connsiteX7" fmla="*/ 0 w 1219199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6858000">
                <a:moveTo>
                  <a:pt x="7154721" y="3951843"/>
                </a:moveTo>
                <a:lnTo>
                  <a:pt x="7154721" y="4052427"/>
                </a:lnTo>
                <a:lnTo>
                  <a:pt x="9288321" y="4052427"/>
                </a:lnTo>
                <a:lnTo>
                  <a:pt x="9288321" y="3951843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wrap="square" tIns="27432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3943" y="2092817"/>
            <a:ext cx="4941477" cy="156348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476-3924-7E52-1A9D-0E0424695B24}"/>
              </a:ext>
            </a:extLst>
          </p:cNvPr>
          <p:cNvSpPr/>
          <p:nvPr userDrawn="1"/>
        </p:nvSpPr>
        <p:spPr>
          <a:xfrm>
            <a:off x="7154721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1169"/>
            <a:ext cx="10352810" cy="1288758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F404C10-744B-3A30-6A97-DEF88914A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10313"/>
            <a:ext cx="10287000" cy="1279614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52500" y="2209800"/>
            <a:ext cx="10287000" cy="259310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A8E389-98BB-3534-2651-FEF1E37EB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00165"/>
          </a:xfrm>
          <a:prstGeom prst="rect">
            <a:avLst/>
          </a:prstGeom>
          <a:noFill/>
        </p:spPr>
        <p:txBody>
          <a:bodyPr wrap="square" tIns="457200" bIns="0" rtlCol="0" anchor="b" anchorCtr="0">
            <a:noAutofit/>
          </a:bodyPr>
          <a:lstStyle/>
          <a:p>
            <a:r>
              <a:rPr lang="en-US" sz="20000" b="1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151023"/>
            <a:ext cx="10275477" cy="133890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4823250"/>
            <a:ext cx="2133600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5339379"/>
            <a:ext cx="2133600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4823250"/>
            <a:ext cx="2128157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3042" y="5339379"/>
            <a:ext cx="2128157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70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70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02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02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BEE3F78-D640-47E6-F461-2CF028EAD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5247"/>
            <a:ext cx="10169152" cy="128467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3C5F14A-2BEC-E1E4-FD6D-B181CD59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94" r:id="rId11"/>
    <p:sldLayoutId id="2147483688" r:id="rId12"/>
    <p:sldLayoutId id="2147483692" r:id="rId13"/>
    <p:sldLayoutId id="2147483682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CA3619-C3B2-22EC-23B5-FBF5906D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2FCDF-48CF-D5A1-4E49-A07039E6A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674EE-702E-6A89-8D8F-3883DC2AB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9ECF4-16A1-7B42-84D6-E4DBCEFC2F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C1F2F-31F8-C958-E7A1-A4D647434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6A4B4-658A-3320-B8F2-7895288C9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94AE6-CF66-2B4D-A794-FE66D20EC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7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6.png"/><Relationship Id="rId2" Type="http://schemas.openxmlformats.org/officeDocument/2006/relationships/tags" Target="../tags/tag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6" Type="http://schemas.openxmlformats.org/officeDocument/2006/relationships/image" Target="../media/image2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perscholastraining.com/checkout/order-receive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2.png"/><Relationship Id="rId2" Type="http://schemas.openxmlformats.org/officeDocument/2006/relationships/tags" Target="../tags/tag1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80/" TargetMode="External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8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1.png"/><Relationship Id="rId2" Type="http://schemas.openxmlformats.org/officeDocument/2006/relationships/tags" Target="../tags/tag16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75.png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127.0.0.1:50160/pages/MyPortfolio.html" TargetMode="External"/><Relationship Id="rId4" Type="http://schemas.openxmlformats.org/officeDocument/2006/relationships/hyperlink" Target="http://localhost:8080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0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872722"/>
            <a:ext cx="7486322" cy="2871449"/>
          </a:xfrm>
        </p:spPr>
        <p:txBody>
          <a:bodyPr/>
          <a:lstStyle/>
          <a:p>
            <a:r>
              <a:rPr lang="en-US" sz="3500" dirty="0"/>
              <a:t>QA Automation 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60618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Insights and Learnings </a:t>
            </a:r>
          </a:p>
          <a:p>
            <a:r>
              <a:rPr lang="en-US"/>
              <a:t>Stephy Saji Daniel</a:t>
            </a:r>
          </a:p>
          <a:p>
            <a:r>
              <a:rPr lang="en-US"/>
              <a:t>Dec 14,2023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A0B3-6545-15E8-93D6-2CCB92B5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Testing: Integrated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7588D-A536-4277-1DED-6158D2C2B2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8336C-EC25-CBDD-FAF6-0C886FA092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4DCB7-9B89-A403-1B15-4DDF564091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3A7E6A-D817-6C71-0163-03B1F1F67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37" y="1178450"/>
            <a:ext cx="7509417" cy="4748569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22" name="Picture 21" descr="A close-up of a logo&#10;&#10;Description automatically generated">
            <a:extLst>
              <a:ext uri="{FF2B5EF4-FFF2-40B4-BE49-F238E27FC236}">
                <a16:creationId xmlns:a16="http://schemas.microsoft.com/office/drawing/2014/main" id="{E4A5334A-FF16-F6C4-8C0E-EA64F7CE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49" y="1227494"/>
            <a:ext cx="807517" cy="1609609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5F44AF-43BD-E0F8-9A02-F9F6CC80329E}"/>
              </a:ext>
            </a:extLst>
          </p:cNvPr>
          <p:cNvSpPr txBox="1"/>
          <p:nvPr/>
        </p:nvSpPr>
        <p:spPr>
          <a:xfrm>
            <a:off x="891689" y="1227738"/>
            <a:ext cx="196284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Manual Testing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Selenium + Java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64F97-2E21-3E7A-C682-4FE047AAAF1F}"/>
              </a:ext>
            </a:extLst>
          </p:cNvPr>
          <p:cNvSpPr txBox="1"/>
          <p:nvPr/>
        </p:nvSpPr>
        <p:spPr>
          <a:xfrm>
            <a:off x="889047" y="2865505"/>
            <a:ext cx="2822684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Automation Testing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Selenium + Java +TestNG + Maven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Page Object Model from Selenium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45BF82-ED80-54E9-34B7-A48C7EE77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946" y="4336346"/>
            <a:ext cx="1514886" cy="621792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26" name="Picture 25" descr="A black and red logo&#10;&#10;Description automatically generated">
            <a:extLst>
              <a:ext uri="{FF2B5EF4-FFF2-40B4-BE49-F238E27FC236}">
                <a16:creationId xmlns:a16="http://schemas.microsoft.com/office/drawing/2014/main" id="{B2D41417-A58D-0D4C-B28A-465A6048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657" y="5055767"/>
            <a:ext cx="1536192" cy="434177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057505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-569726"/>
            <a:ext cx="10163506" cy="1348451"/>
          </a:xfrm>
        </p:spPr>
        <p:txBody>
          <a:bodyPr/>
          <a:lstStyle/>
          <a:p>
            <a:r>
              <a:rPr lang="en-US" dirty="0"/>
              <a:t>Manual Testing: Product Price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DE63F-2915-14FC-08BE-5A6D97FCE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10787"/>
              </p:ext>
            </p:extLst>
          </p:nvPr>
        </p:nvGraphicFramePr>
        <p:xfrm>
          <a:off x="971550" y="1264382"/>
          <a:ext cx="10382249" cy="1036320"/>
        </p:xfrm>
        <a:graphic>
          <a:graphicData uri="http://schemas.openxmlformats.org/drawingml/2006/table">
            <a:tbl>
              <a:tblPr/>
              <a:tblGrid>
                <a:gridCol w="733864">
                  <a:extLst>
                    <a:ext uri="{9D8B030D-6E8A-4147-A177-3AD203B41FA5}">
                      <a16:colId xmlns:a16="http://schemas.microsoft.com/office/drawing/2014/main" val="3764024366"/>
                    </a:ext>
                  </a:extLst>
                </a:gridCol>
                <a:gridCol w="1212807">
                  <a:extLst>
                    <a:ext uri="{9D8B030D-6E8A-4147-A177-3AD203B41FA5}">
                      <a16:colId xmlns:a16="http://schemas.microsoft.com/office/drawing/2014/main" val="2563137905"/>
                    </a:ext>
                  </a:extLst>
                </a:gridCol>
                <a:gridCol w="787939">
                  <a:extLst>
                    <a:ext uri="{9D8B030D-6E8A-4147-A177-3AD203B41FA5}">
                      <a16:colId xmlns:a16="http://schemas.microsoft.com/office/drawing/2014/main" val="626308842"/>
                    </a:ext>
                  </a:extLst>
                </a:gridCol>
                <a:gridCol w="996511">
                  <a:extLst>
                    <a:ext uri="{9D8B030D-6E8A-4147-A177-3AD203B41FA5}">
                      <a16:colId xmlns:a16="http://schemas.microsoft.com/office/drawing/2014/main" val="4080864268"/>
                    </a:ext>
                  </a:extLst>
                </a:gridCol>
                <a:gridCol w="2549213">
                  <a:extLst>
                    <a:ext uri="{9D8B030D-6E8A-4147-A177-3AD203B41FA5}">
                      <a16:colId xmlns:a16="http://schemas.microsoft.com/office/drawing/2014/main" val="4029667799"/>
                    </a:ext>
                  </a:extLst>
                </a:gridCol>
                <a:gridCol w="1637676">
                  <a:extLst>
                    <a:ext uri="{9D8B030D-6E8A-4147-A177-3AD203B41FA5}">
                      <a16:colId xmlns:a16="http://schemas.microsoft.com/office/drawing/2014/main" val="2947977409"/>
                    </a:ext>
                  </a:extLst>
                </a:gridCol>
                <a:gridCol w="602541">
                  <a:extLst>
                    <a:ext uri="{9D8B030D-6E8A-4147-A177-3AD203B41FA5}">
                      <a16:colId xmlns:a16="http://schemas.microsoft.com/office/drawing/2014/main" val="3070781632"/>
                    </a:ext>
                  </a:extLst>
                </a:gridCol>
                <a:gridCol w="849738">
                  <a:extLst>
                    <a:ext uri="{9D8B030D-6E8A-4147-A177-3AD203B41FA5}">
                      <a16:colId xmlns:a16="http://schemas.microsoft.com/office/drawing/2014/main" val="2085007031"/>
                    </a:ext>
                  </a:extLst>
                </a:gridCol>
                <a:gridCol w="1011960">
                  <a:extLst>
                    <a:ext uri="{9D8B030D-6E8A-4147-A177-3AD203B41FA5}">
                      <a16:colId xmlns:a16="http://schemas.microsoft.com/office/drawing/2014/main" val="1724289820"/>
                    </a:ext>
                  </a:extLst>
                </a:gridCol>
              </a:tblGrid>
              <a:tr h="296636"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Scenario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scenario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Description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Estimated Test Steps</a:t>
                      </a:r>
                      <a:b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</a:br>
                      <a:r>
                        <a:rPr lang="en-US" sz="1000" b="0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(might be more or less)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Data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Pre-condition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Expected Result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638476"/>
                  </a:ext>
                </a:extLst>
              </a:tr>
              <a:tr h="89372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TS-0003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Product Add To Cart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TC - 0005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Product Price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Verify that the prices must show up for products on the product page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1 Select any product (click on any product).</a:t>
                      </a:r>
                      <a:b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</a:b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2 Navigate to that specific product page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Assertion: TRUE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8809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3A8CCE-1361-339A-D84C-1C7FAD869602}"/>
              </a:ext>
            </a:extLst>
          </p:cNvPr>
          <p:cNvSpPr txBox="1"/>
          <p:nvPr/>
        </p:nvSpPr>
        <p:spPr>
          <a:xfrm>
            <a:off x="999753" y="2660235"/>
            <a:ext cx="2822684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</a:t>
            </a:r>
            <a:r>
              <a:rPr lang="en-US" sz="1600" u="sng" dirty="0">
                <a:solidFill>
                  <a:schemeClr val="tx2"/>
                </a:solidFill>
              </a:rPr>
              <a:t> </a:t>
            </a:r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ACTIONS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Verify the Product price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Select any product (click on any product)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Navigate to that specific product page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B33A5CB2-0122-08AA-CC68-A03E62ED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71" y="2437472"/>
            <a:ext cx="7322828" cy="3679814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65294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Testcase: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B01676B-0326-702E-E89D-C9246F52EB1B}"/>
              </a:ext>
            </a:extLst>
          </p:cNvPr>
          <p:cNvSpPr txBox="1"/>
          <p:nvPr/>
        </p:nvSpPr>
        <p:spPr>
          <a:xfrm>
            <a:off x="1494790" y="1452166"/>
            <a:ext cx="1229427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MANUAL TESTING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24F665-6819-AC9C-8B8D-D61A3912E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65" y="1972607"/>
            <a:ext cx="2258103" cy="239533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31A106-89D0-7588-8E09-3488AA5D5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268" y="1096384"/>
            <a:ext cx="8032161" cy="5302511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4AE258B8-A45B-3AFD-34B5-2FEBF4BE4C0A}"/>
              </a:ext>
            </a:extLst>
          </p:cNvPr>
          <p:cNvSpPr/>
          <p:nvPr/>
        </p:nvSpPr>
        <p:spPr>
          <a:xfrm>
            <a:off x="9427779" y="1536725"/>
            <a:ext cx="557049" cy="1758017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38BBA0C-2F0E-33F5-2FC9-17861B8335CF}"/>
              </a:ext>
            </a:extLst>
          </p:cNvPr>
          <p:cNvSpPr/>
          <p:nvPr/>
        </p:nvSpPr>
        <p:spPr>
          <a:xfrm>
            <a:off x="9427779" y="3429000"/>
            <a:ext cx="557049" cy="2399291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2BACCE0-3923-6E7B-EF05-D00BB8F250D8}"/>
              </a:ext>
            </a:extLst>
          </p:cNvPr>
          <p:cNvSpPr/>
          <p:nvPr/>
        </p:nvSpPr>
        <p:spPr>
          <a:xfrm>
            <a:off x="4812190" y="5976517"/>
            <a:ext cx="409904" cy="355703"/>
          </a:xfrm>
          <a:prstGeom prst="lef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1A7960F-5839-3412-65B6-9F3DFF04CF24}"/>
              </a:ext>
            </a:extLst>
          </p:cNvPr>
          <p:cNvSpPr txBox="1"/>
          <p:nvPr/>
        </p:nvSpPr>
        <p:spPr>
          <a:xfrm>
            <a:off x="10000673" y="2154621"/>
            <a:ext cx="875335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UTILITIES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678F1CF9-473D-DE2F-D480-17C34A1DCAB7}"/>
              </a:ext>
            </a:extLst>
          </p:cNvPr>
          <p:cNvSpPr txBox="1"/>
          <p:nvPr/>
        </p:nvSpPr>
        <p:spPr>
          <a:xfrm>
            <a:off x="10000673" y="4312681"/>
            <a:ext cx="875335" cy="553998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TEST ACTIONS &amp; ELEMENTS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057BD716-37CF-2A65-AD79-DB2224B0EDDA}"/>
              </a:ext>
            </a:extLst>
          </p:cNvPr>
          <p:cNvSpPr txBox="1"/>
          <p:nvPr/>
        </p:nvSpPr>
        <p:spPr>
          <a:xfrm>
            <a:off x="3592990" y="6040717"/>
            <a:ext cx="1219200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TEST VALIDATION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F3CA6-4937-EDA0-4910-F08FB8522491}"/>
              </a:ext>
            </a:extLst>
          </p:cNvPr>
          <p:cNvCxnSpPr>
            <a:cxnSpLocks/>
          </p:cNvCxnSpPr>
          <p:nvPr/>
        </p:nvCxnSpPr>
        <p:spPr>
          <a:xfrm flipV="1">
            <a:off x="2425533" y="2546350"/>
            <a:ext cx="1777057" cy="24627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10B3D7D-171B-3DFC-849A-5F1D812EB144}"/>
              </a:ext>
            </a:extLst>
          </p:cNvPr>
          <p:cNvSpPr/>
          <p:nvPr/>
        </p:nvSpPr>
        <p:spPr>
          <a:xfrm>
            <a:off x="10292425" y="1835807"/>
            <a:ext cx="291830" cy="246221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BABB0F0-5D00-308C-A70D-7718E964AC44}"/>
              </a:ext>
            </a:extLst>
          </p:cNvPr>
          <p:cNvSpPr/>
          <p:nvPr/>
        </p:nvSpPr>
        <p:spPr>
          <a:xfrm>
            <a:off x="10210064" y="3935106"/>
            <a:ext cx="291830" cy="246221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2A2DCF5-1E40-A68C-E5BD-EB5DC0BFF96B}"/>
              </a:ext>
            </a:extLst>
          </p:cNvPr>
          <p:cNvSpPr/>
          <p:nvPr/>
        </p:nvSpPr>
        <p:spPr>
          <a:xfrm>
            <a:off x="4046614" y="5721576"/>
            <a:ext cx="311952" cy="253441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5" name="Picture 34" descr="A close-up of a logo&#10;&#10;Description automatically generated">
            <a:extLst>
              <a:ext uri="{FF2B5EF4-FFF2-40B4-BE49-F238E27FC236}">
                <a16:creationId xmlns:a16="http://schemas.microsoft.com/office/drawing/2014/main" id="{B7E5A1D1-CB26-4AA8-3D5D-171EDDDCE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491" y="4431108"/>
            <a:ext cx="842505" cy="1609609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8A7A8DD-97BF-5162-571A-91CCB612EC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58" t="-4304" r="-1" b="-1"/>
          <a:stretch/>
        </p:blipFill>
        <p:spPr>
          <a:xfrm>
            <a:off x="8862548" y="2154621"/>
            <a:ext cx="762162" cy="59629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CE99E9-C3A5-ED8B-3E25-6785B7E6770E}"/>
              </a:ext>
            </a:extLst>
          </p:cNvPr>
          <p:cNvCxnSpPr>
            <a:cxnSpLocks/>
          </p:cNvCxnSpPr>
          <p:nvPr/>
        </p:nvCxnSpPr>
        <p:spPr>
          <a:xfrm>
            <a:off x="7296150" y="2616200"/>
            <a:ext cx="118457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3076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Testcase: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B01676B-0326-702E-E89D-C9246F52EB1B}"/>
              </a:ext>
            </a:extLst>
          </p:cNvPr>
          <p:cNvSpPr txBox="1"/>
          <p:nvPr/>
        </p:nvSpPr>
        <p:spPr>
          <a:xfrm>
            <a:off x="992570" y="1203127"/>
            <a:ext cx="1423936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MANUAL TESTING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1A7960F-5839-3412-65B6-9F3DFF04CF24}"/>
              </a:ext>
            </a:extLst>
          </p:cNvPr>
          <p:cNvSpPr txBox="1"/>
          <p:nvPr/>
        </p:nvSpPr>
        <p:spPr>
          <a:xfrm>
            <a:off x="10000673" y="2154621"/>
            <a:ext cx="875335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UTILITIES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B1B280D2-6194-DB98-E92C-B1AA6322C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93" y="1528673"/>
            <a:ext cx="9776700" cy="2606842"/>
          </a:xfrm>
          <a:prstGeom prst="rect">
            <a:avLst/>
          </a:prstGeom>
          <a:noFill/>
          <a:effectLst>
            <a:glow rad="127000">
              <a:schemeClr val="accent1">
                <a:alpha val="89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1">
            <a:extLst>
              <a:ext uri="{FF2B5EF4-FFF2-40B4-BE49-F238E27FC236}">
                <a16:creationId xmlns:a16="http://schemas.microsoft.com/office/drawing/2014/main" id="{EFBAA6DF-DDFB-CF57-A580-B4FBD30184C7}"/>
              </a:ext>
            </a:extLst>
          </p:cNvPr>
          <p:cNvSpPr txBox="1"/>
          <p:nvPr/>
        </p:nvSpPr>
        <p:spPr>
          <a:xfrm>
            <a:off x="6573201" y="2678289"/>
            <a:ext cx="1227700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TEST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E15CC-A321-4257-FADC-6322F1399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996" y="4214840"/>
            <a:ext cx="5068007" cy="1486107"/>
          </a:xfrm>
          <a:prstGeom prst="rect">
            <a:avLst/>
          </a:prstGeom>
          <a:noFill/>
          <a:effectLst>
            <a:glow rad="127000">
              <a:schemeClr val="accent1">
                <a:alpha val="89000"/>
              </a:schemeClr>
            </a:glow>
            <a:softEdge rad="0"/>
          </a:effec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7D25E15-FDF2-F9BE-BB79-6A34FFDFD9D9}"/>
              </a:ext>
            </a:extLst>
          </p:cNvPr>
          <p:cNvSpPr txBox="1"/>
          <p:nvPr/>
        </p:nvSpPr>
        <p:spPr>
          <a:xfrm>
            <a:off x="7129830" y="4556359"/>
            <a:ext cx="1227700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MANUAL TESTING OUTPUT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C3D79C09-E2F8-C636-FC48-71135F9E62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340" t="25473" r="11118"/>
          <a:stretch/>
        </p:blipFill>
        <p:spPr>
          <a:xfrm>
            <a:off x="8719677" y="3026790"/>
            <a:ext cx="2085016" cy="2674157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176E63-B7B5-F463-9F69-076894B931ED}"/>
              </a:ext>
            </a:extLst>
          </p:cNvPr>
          <p:cNvCxnSpPr>
            <a:cxnSpLocks/>
          </p:cNvCxnSpPr>
          <p:nvPr/>
        </p:nvCxnSpPr>
        <p:spPr>
          <a:xfrm>
            <a:off x="3735805" y="2093495"/>
            <a:ext cx="4621725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199C42A5-65FA-E690-B2BA-B81913B492A2}"/>
              </a:ext>
            </a:extLst>
          </p:cNvPr>
          <p:cNvSpPr/>
          <p:nvPr/>
        </p:nvSpPr>
        <p:spPr>
          <a:xfrm>
            <a:off x="736163" y="2031510"/>
            <a:ext cx="291830" cy="246221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F3419F1-606B-ECC1-AF45-D65CD1577591}"/>
              </a:ext>
            </a:extLst>
          </p:cNvPr>
          <p:cNvSpPr/>
          <p:nvPr/>
        </p:nvSpPr>
        <p:spPr>
          <a:xfrm>
            <a:off x="3225329" y="4378683"/>
            <a:ext cx="291830" cy="246221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68D260C7-9F40-5D67-E9B7-730ECEE570A6}"/>
              </a:ext>
            </a:extLst>
          </p:cNvPr>
          <p:cNvSpPr/>
          <p:nvPr/>
        </p:nvSpPr>
        <p:spPr>
          <a:xfrm>
            <a:off x="6371771" y="2277731"/>
            <a:ext cx="186916" cy="1047338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5062BFA-18AA-DAC1-FF4E-B16F97126626}"/>
              </a:ext>
            </a:extLst>
          </p:cNvPr>
          <p:cNvSpPr/>
          <p:nvPr/>
        </p:nvSpPr>
        <p:spPr>
          <a:xfrm>
            <a:off x="6851305" y="4227690"/>
            <a:ext cx="278525" cy="1102206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90050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A0B3-6545-15E8-93D6-2CCB92B5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52" y="-536570"/>
            <a:ext cx="10643974" cy="1348451"/>
          </a:xfrm>
        </p:spPr>
        <p:txBody>
          <a:bodyPr/>
          <a:lstStyle/>
          <a:p>
            <a:r>
              <a:rPr lang="en-US" dirty="0"/>
              <a:t>Automation Testing :Page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7588D-A536-4277-1DED-6158D2C2B2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8336C-EC25-CBDD-FAF6-0C886FA092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4DCB7-9B89-A403-1B15-4DDF564091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75579-0276-66B9-400B-B88195AA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867" y="1130008"/>
            <a:ext cx="7809103" cy="4794437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D901D-AD94-D507-E228-2310E994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89" y="2468815"/>
            <a:ext cx="2257732" cy="192037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C44B69A5-3BAF-1955-D340-D88F5121CF74}"/>
              </a:ext>
            </a:extLst>
          </p:cNvPr>
          <p:cNvSpPr txBox="1"/>
          <p:nvPr/>
        </p:nvSpPr>
        <p:spPr>
          <a:xfrm>
            <a:off x="1464895" y="1952158"/>
            <a:ext cx="1423936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POM MODEL BENEFITS</a:t>
            </a:r>
          </a:p>
        </p:txBody>
      </p:sp>
    </p:spTree>
    <p:extLst>
      <p:ext uri="{BB962C8B-B14F-4D97-AF65-F5344CB8AC3E}">
        <p14:creationId xmlns:p14="http://schemas.microsoft.com/office/powerpoint/2010/main" val="77232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-569726"/>
            <a:ext cx="10163506" cy="1348451"/>
          </a:xfrm>
        </p:spPr>
        <p:txBody>
          <a:bodyPr/>
          <a:lstStyle/>
          <a:p>
            <a:r>
              <a:rPr lang="en-US" dirty="0"/>
              <a:t>Test Automation: Product Quantity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DE63F-2915-14FC-08BE-5A6D97FCE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56215"/>
              </p:ext>
            </p:extLst>
          </p:nvPr>
        </p:nvGraphicFramePr>
        <p:xfrm>
          <a:off x="971550" y="1264382"/>
          <a:ext cx="10382249" cy="1371600"/>
        </p:xfrm>
        <a:graphic>
          <a:graphicData uri="http://schemas.openxmlformats.org/drawingml/2006/table">
            <a:tbl>
              <a:tblPr/>
              <a:tblGrid>
                <a:gridCol w="733864">
                  <a:extLst>
                    <a:ext uri="{9D8B030D-6E8A-4147-A177-3AD203B41FA5}">
                      <a16:colId xmlns:a16="http://schemas.microsoft.com/office/drawing/2014/main" val="3764024366"/>
                    </a:ext>
                  </a:extLst>
                </a:gridCol>
                <a:gridCol w="1212807">
                  <a:extLst>
                    <a:ext uri="{9D8B030D-6E8A-4147-A177-3AD203B41FA5}">
                      <a16:colId xmlns:a16="http://schemas.microsoft.com/office/drawing/2014/main" val="2563137905"/>
                    </a:ext>
                  </a:extLst>
                </a:gridCol>
                <a:gridCol w="787939">
                  <a:extLst>
                    <a:ext uri="{9D8B030D-6E8A-4147-A177-3AD203B41FA5}">
                      <a16:colId xmlns:a16="http://schemas.microsoft.com/office/drawing/2014/main" val="626308842"/>
                    </a:ext>
                  </a:extLst>
                </a:gridCol>
                <a:gridCol w="996511">
                  <a:extLst>
                    <a:ext uri="{9D8B030D-6E8A-4147-A177-3AD203B41FA5}">
                      <a16:colId xmlns:a16="http://schemas.microsoft.com/office/drawing/2014/main" val="4080864268"/>
                    </a:ext>
                  </a:extLst>
                </a:gridCol>
                <a:gridCol w="2549213">
                  <a:extLst>
                    <a:ext uri="{9D8B030D-6E8A-4147-A177-3AD203B41FA5}">
                      <a16:colId xmlns:a16="http://schemas.microsoft.com/office/drawing/2014/main" val="4029667799"/>
                    </a:ext>
                  </a:extLst>
                </a:gridCol>
                <a:gridCol w="1637676">
                  <a:extLst>
                    <a:ext uri="{9D8B030D-6E8A-4147-A177-3AD203B41FA5}">
                      <a16:colId xmlns:a16="http://schemas.microsoft.com/office/drawing/2014/main" val="2947977409"/>
                    </a:ext>
                  </a:extLst>
                </a:gridCol>
                <a:gridCol w="602541">
                  <a:extLst>
                    <a:ext uri="{9D8B030D-6E8A-4147-A177-3AD203B41FA5}">
                      <a16:colId xmlns:a16="http://schemas.microsoft.com/office/drawing/2014/main" val="3070781632"/>
                    </a:ext>
                  </a:extLst>
                </a:gridCol>
                <a:gridCol w="849738">
                  <a:extLst>
                    <a:ext uri="{9D8B030D-6E8A-4147-A177-3AD203B41FA5}">
                      <a16:colId xmlns:a16="http://schemas.microsoft.com/office/drawing/2014/main" val="2085007031"/>
                    </a:ext>
                  </a:extLst>
                </a:gridCol>
                <a:gridCol w="1011960">
                  <a:extLst>
                    <a:ext uri="{9D8B030D-6E8A-4147-A177-3AD203B41FA5}">
                      <a16:colId xmlns:a16="http://schemas.microsoft.com/office/drawing/2014/main" val="1724289820"/>
                    </a:ext>
                  </a:extLst>
                </a:gridCol>
              </a:tblGrid>
              <a:tr h="311793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Scenario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scenario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Description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Estimated Test Steps</a:t>
                      </a:r>
                      <a:b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</a:b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(might be more or less)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Data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Pre-condition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Expected Result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638476"/>
                  </a:ext>
                </a:extLst>
              </a:tr>
              <a:tr h="935378"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TS-0003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Product Add To Cart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TC - 0006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the quantity of the product and verify if it is showing up in cart</a:t>
                      </a:r>
                      <a:endParaRPr lang="en-US" sz="1100" b="0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It is a positive Testing.</a:t>
                      </a:r>
                      <a:br>
                        <a:rPr lang="en-US" sz="110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The user is able to increase or decrease the quantity of a product.</a:t>
                      </a:r>
                      <a:endParaRPr lang="en-US" sz="1100" b="0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Click on any product.</a:t>
                      </a:r>
                      <a:br>
                        <a:rPr lang="en-US" sz="110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Navigate to that specific product page</a:t>
                      </a:r>
                      <a:br>
                        <a:rPr lang="en-US" sz="110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Enter product Quantity</a:t>
                      </a:r>
                      <a:endParaRPr lang="en-US" sz="1100" b="0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Quantity: 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Assertion: TRUE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880970"/>
                  </a:ext>
                </a:extLst>
              </a:tr>
            </a:tbl>
          </a:graphicData>
        </a:graphic>
      </p:graphicFrame>
      <p:pic>
        <p:nvPicPr>
          <p:cNvPr id="3" name="Picture 2" descr="A screenshot of a product&#10;&#10;Description automatically generated">
            <a:extLst>
              <a:ext uri="{FF2B5EF4-FFF2-40B4-BE49-F238E27FC236}">
                <a16:creationId xmlns:a16="http://schemas.microsoft.com/office/drawing/2014/main" id="{2A361D30-E748-A2D7-6D66-E6500A56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12" y="2727422"/>
            <a:ext cx="7562087" cy="3604798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771BE-C97B-8E9A-C77F-2A747C3639EC}"/>
              </a:ext>
            </a:extLst>
          </p:cNvPr>
          <p:cNvSpPr txBox="1"/>
          <p:nvPr/>
        </p:nvSpPr>
        <p:spPr>
          <a:xfrm>
            <a:off x="944752" y="2740101"/>
            <a:ext cx="2846960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TEST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Click on any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Navigate to that specific product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Enter product Quantity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7944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-569726"/>
            <a:ext cx="10163506" cy="1348451"/>
          </a:xfrm>
        </p:spPr>
        <p:txBody>
          <a:bodyPr/>
          <a:lstStyle/>
          <a:p>
            <a:r>
              <a:rPr lang="en-US" dirty="0"/>
              <a:t>Testcase: Add Product to Cart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DE63F-2915-14FC-08BE-5A6D97FCE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785695"/>
              </p:ext>
            </p:extLst>
          </p:nvPr>
        </p:nvGraphicFramePr>
        <p:xfrm>
          <a:off x="971550" y="1252191"/>
          <a:ext cx="10382249" cy="2058419"/>
        </p:xfrm>
        <a:graphic>
          <a:graphicData uri="http://schemas.openxmlformats.org/drawingml/2006/table">
            <a:tbl>
              <a:tblPr/>
              <a:tblGrid>
                <a:gridCol w="733864">
                  <a:extLst>
                    <a:ext uri="{9D8B030D-6E8A-4147-A177-3AD203B41FA5}">
                      <a16:colId xmlns:a16="http://schemas.microsoft.com/office/drawing/2014/main" val="3764024366"/>
                    </a:ext>
                  </a:extLst>
                </a:gridCol>
                <a:gridCol w="1212807">
                  <a:extLst>
                    <a:ext uri="{9D8B030D-6E8A-4147-A177-3AD203B41FA5}">
                      <a16:colId xmlns:a16="http://schemas.microsoft.com/office/drawing/2014/main" val="2563137905"/>
                    </a:ext>
                  </a:extLst>
                </a:gridCol>
                <a:gridCol w="787939">
                  <a:extLst>
                    <a:ext uri="{9D8B030D-6E8A-4147-A177-3AD203B41FA5}">
                      <a16:colId xmlns:a16="http://schemas.microsoft.com/office/drawing/2014/main" val="626308842"/>
                    </a:ext>
                  </a:extLst>
                </a:gridCol>
                <a:gridCol w="996511">
                  <a:extLst>
                    <a:ext uri="{9D8B030D-6E8A-4147-A177-3AD203B41FA5}">
                      <a16:colId xmlns:a16="http://schemas.microsoft.com/office/drawing/2014/main" val="4080864268"/>
                    </a:ext>
                  </a:extLst>
                </a:gridCol>
                <a:gridCol w="2549213">
                  <a:extLst>
                    <a:ext uri="{9D8B030D-6E8A-4147-A177-3AD203B41FA5}">
                      <a16:colId xmlns:a16="http://schemas.microsoft.com/office/drawing/2014/main" val="4029667799"/>
                    </a:ext>
                  </a:extLst>
                </a:gridCol>
                <a:gridCol w="1637676">
                  <a:extLst>
                    <a:ext uri="{9D8B030D-6E8A-4147-A177-3AD203B41FA5}">
                      <a16:colId xmlns:a16="http://schemas.microsoft.com/office/drawing/2014/main" val="2947977409"/>
                    </a:ext>
                  </a:extLst>
                </a:gridCol>
                <a:gridCol w="602541">
                  <a:extLst>
                    <a:ext uri="{9D8B030D-6E8A-4147-A177-3AD203B41FA5}">
                      <a16:colId xmlns:a16="http://schemas.microsoft.com/office/drawing/2014/main" val="3070781632"/>
                    </a:ext>
                  </a:extLst>
                </a:gridCol>
                <a:gridCol w="849738">
                  <a:extLst>
                    <a:ext uri="{9D8B030D-6E8A-4147-A177-3AD203B41FA5}">
                      <a16:colId xmlns:a16="http://schemas.microsoft.com/office/drawing/2014/main" val="2085007031"/>
                    </a:ext>
                  </a:extLst>
                </a:gridCol>
                <a:gridCol w="1011960">
                  <a:extLst>
                    <a:ext uri="{9D8B030D-6E8A-4147-A177-3AD203B41FA5}">
                      <a16:colId xmlns:a16="http://schemas.microsoft.com/office/drawing/2014/main" val="1724289820"/>
                    </a:ext>
                  </a:extLst>
                </a:gridCol>
              </a:tblGrid>
              <a:tr h="328703"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Scenario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scenario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Description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Estimated Test Steps</a:t>
                      </a:r>
                      <a:b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</a:b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(might be more or less)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Data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Pre-condition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Expected Result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638476"/>
                  </a:ext>
                </a:extLst>
              </a:tr>
              <a:tr h="1723139"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TS-0003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Product Add To Cart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TC - 0007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Add Product to the cart and verify if product Is added to cart page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The user is able to add products to the cart by clicking on the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“Add to Cart”</a:t>
                      </a: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(button).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- Selected products should be added to the cart.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- If product added to the card, below message will display on the screen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[Product Name] has been added to your cart.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- "View cart" </a:t>
                      </a: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button will enable on the same.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 Select any product.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 Navigate to that specific product page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 Select product option (brand, quantity, size if display on screen)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 Click on 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Add to Cart </a:t>
                      </a: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button.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Select either One product or more than one product.</a:t>
                      </a:r>
                    </a:p>
                    <a:p>
                      <a:pPr algn="l" rtl="0" fontAlgn="b"/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9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9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9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If product added to the card, below message will display on the screen</a:t>
                      </a:r>
                      <a:br>
                        <a:rPr lang="en-US" sz="9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[Product Name] has been added to your cart.</a:t>
                      </a:r>
                      <a:br>
                        <a:rPr lang="en-US" sz="9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r>
                        <a:rPr lang="en-US" sz="9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"View cart"</a:t>
                      </a:r>
                      <a:r>
                        <a:rPr lang="en-US" sz="9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button will enable on the same.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880970"/>
                  </a:ext>
                </a:extLst>
              </a:tr>
            </a:tbl>
          </a:graphicData>
        </a:graphic>
      </p:graphicFrame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197AA51C-8FCA-D48F-A1D3-E419516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41" t="23483" r="5034"/>
          <a:stretch/>
        </p:blipFill>
        <p:spPr>
          <a:xfrm>
            <a:off x="5526022" y="3344113"/>
            <a:ext cx="5827777" cy="3111932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6FF39E-D754-73A2-2023-70CDE8958943}"/>
              </a:ext>
            </a:extLst>
          </p:cNvPr>
          <p:cNvSpPr txBox="1"/>
          <p:nvPr/>
        </p:nvSpPr>
        <p:spPr>
          <a:xfrm>
            <a:off x="971550" y="3310610"/>
            <a:ext cx="2846960" cy="39241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TEST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Select any product.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Navigate to that specific product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Select product option (brand, quantity, size if display on screen).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Click on Add to Cart button</a:t>
            </a:r>
            <a:r>
              <a:rPr lang="en-US" sz="16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60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2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-569726"/>
            <a:ext cx="10163506" cy="1348451"/>
          </a:xfrm>
        </p:spPr>
        <p:txBody>
          <a:bodyPr/>
          <a:lstStyle/>
          <a:p>
            <a:r>
              <a:rPr lang="en-US" dirty="0"/>
              <a:t>Testcase: View Cart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DE63F-2915-14FC-08BE-5A6D97FCE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803179"/>
              </p:ext>
            </p:extLst>
          </p:nvPr>
        </p:nvGraphicFramePr>
        <p:xfrm>
          <a:off x="971550" y="1264382"/>
          <a:ext cx="10382249" cy="2042160"/>
        </p:xfrm>
        <a:graphic>
          <a:graphicData uri="http://schemas.openxmlformats.org/drawingml/2006/table">
            <a:tbl>
              <a:tblPr/>
              <a:tblGrid>
                <a:gridCol w="733864">
                  <a:extLst>
                    <a:ext uri="{9D8B030D-6E8A-4147-A177-3AD203B41FA5}">
                      <a16:colId xmlns:a16="http://schemas.microsoft.com/office/drawing/2014/main" val="3764024366"/>
                    </a:ext>
                  </a:extLst>
                </a:gridCol>
                <a:gridCol w="1212807">
                  <a:extLst>
                    <a:ext uri="{9D8B030D-6E8A-4147-A177-3AD203B41FA5}">
                      <a16:colId xmlns:a16="http://schemas.microsoft.com/office/drawing/2014/main" val="2563137905"/>
                    </a:ext>
                  </a:extLst>
                </a:gridCol>
                <a:gridCol w="787939">
                  <a:extLst>
                    <a:ext uri="{9D8B030D-6E8A-4147-A177-3AD203B41FA5}">
                      <a16:colId xmlns:a16="http://schemas.microsoft.com/office/drawing/2014/main" val="626308842"/>
                    </a:ext>
                  </a:extLst>
                </a:gridCol>
                <a:gridCol w="996511">
                  <a:extLst>
                    <a:ext uri="{9D8B030D-6E8A-4147-A177-3AD203B41FA5}">
                      <a16:colId xmlns:a16="http://schemas.microsoft.com/office/drawing/2014/main" val="4080864268"/>
                    </a:ext>
                  </a:extLst>
                </a:gridCol>
                <a:gridCol w="2549213">
                  <a:extLst>
                    <a:ext uri="{9D8B030D-6E8A-4147-A177-3AD203B41FA5}">
                      <a16:colId xmlns:a16="http://schemas.microsoft.com/office/drawing/2014/main" val="4029667799"/>
                    </a:ext>
                  </a:extLst>
                </a:gridCol>
                <a:gridCol w="1637676">
                  <a:extLst>
                    <a:ext uri="{9D8B030D-6E8A-4147-A177-3AD203B41FA5}">
                      <a16:colId xmlns:a16="http://schemas.microsoft.com/office/drawing/2014/main" val="2947977409"/>
                    </a:ext>
                  </a:extLst>
                </a:gridCol>
                <a:gridCol w="602541">
                  <a:extLst>
                    <a:ext uri="{9D8B030D-6E8A-4147-A177-3AD203B41FA5}">
                      <a16:colId xmlns:a16="http://schemas.microsoft.com/office/drawing/2014/main" val="3070781632"/>
                    </a:ext>
                  </a:extLst>
                </a:gridCol>
                <a:gridCol w="849738">
                  <a:extLst>
                    <a:ext uri="{9D8B030D-6E8A-4147-A177-3AD203B41FA5}">
                      <a16:colId xmlns:a16="http://schemas.microsoft.com/office/drawing/2014/main" val="2085007031"/>
                    </a:ext>
                  </a:extLst>
                </a:gridCol>
                <a:gridCol w="1011960">
                  <a:extLst>
                    <a:ext uri="{9D8B030D-6E8A-4147-A177-3AD203B41FA5}">
                      <a16:colId xmlns:a16="http://schemas.microsoft.com/office/drawing/2014/main" val="1724289820"/>
                    </a:ext>
                  </a:extLst>
                </a:gridCol>
              </a:tblGrid>
              <a:tr h="311793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Scenario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scenario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Description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Estimated Test Steps</a:t>
                      </a:r>
                      <a:b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</a:b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(might be more or less)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Data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Pre-condition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Expected Result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638476"/>
                  </a:ext>
                </a:extLst>
              </a:tr>
              <a:tr h="935378">
                <a:tc>
                  <a:txBody>
                    <a:bodyPr/>
                    <a:lstStyle/>
                    <a:p>
                      <a:pPr rtl="0" fontAlgn="t"/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TS-0003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Product Add To Cart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TC - 0008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View cart page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After Adding the product/products to the cart, On View cart page (http://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demo.perscholastraining.com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/cart/), Product's image, product name, quantity, price, subtotal and Total price must display on the screen.</a:t>
                      </a:r>
                    </a:p>
                    <a:p>
                      <a:pPr rtl="0" fontAlgn="b"/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 Select any product.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 Navigate to that specific product page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 Select product option (brand, quantity, size if display on screen)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 Click on 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Add to Cart </a:t>
                      </a: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button.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5 Click on 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"View cart" </a:t>
                      </a: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button or View cart icon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6 Navigate to cart page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Select either One product or more than one product.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8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Product image, Product Name, Quantity, subtotal and Total must display on the screen</a:t>
                      </a:r>
                      <a:br>
                        <a:rPr lang="en-US" sz="8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br>
                        <a:rPr lang="en-US" sz="8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800" b="1" i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Hint </a:t>
                      </a:r>
                      <a:r>
                        <a:rPr lang="en-US" sz="8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(Use </a:t>
                      </a:r>
                      <a:r>
                        <a:rPr lang="en-US" sz="800" i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findElements</a:t>
                      </a:r>
                      <a:r>
                        <a:rPr lang="en-US" sz="8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() method and soft assertions , hard assertions that save your time)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880970"/>
                  </a:ext>
                </a:extLst>
              </a:tr>
            </a:tbl>
          </a:graphicData>
        </a:graphic>
      </p:graphicFrame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845F6A1D-0D4D-ACBF-04B2-3DC90EA46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20"/>
          <a:stretch/>
        </p:blipFill>
        <p:spPr>
          <a:xfrm>
            <a:off x="2874033" y="3429000"/>
            <a:ext cx="8479766" cy="2625026"/>
          </a:xfrm>
          <a:prstGeom prst="rect">
            <a:avLst/>
          </a:prstGeom>
          <a:effectLst>
            <a:glow rad="130832">
              <a:schemeClr val="accent1">
                <a:alpha val="9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EF11EE-CE7D-510C-D4BF-E23AB58E821E}"/>
              </a:ext>
            </a:extLst>
          </p:cNvPr>
          <p:cNvSpPr txBox="1"/>
          <p:nvPr/>
        </p:nvSpPr>
        <p:spPr>
          <a:xfrm>
            <a:off x="929986" y="3277444"/>
            <a:ext cx="2020570" cy="39857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u="sng" dirty="0">
                <a:solidFill>
                  <a:schemeClr val="tx2"/>
                </a:solidFill>
              </a:rPr>
              <a:t>TEST ACTIONS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Select any product.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Navigate to that specific product page.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Select product option (brand, quantity, size if display on screen</a:t>
            </a:r>
            <a:r>
              <a:rPr lang="en-US" sz="1600" dirty="0">
                <a:solidFill>
                  <a:schemeClr val="tx2"/>
                </a:solidFill>
              </a:rPr>
              <a:t>).</a:t>
            </a:r>
          </a:p>
          <a:p>
            <a:pPr marL="285750" indent="-285750">
              <a:buFont typeface="Arial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4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-569726"/>
            <a:ext cx="10163506" cy="1348451"/>
          </a:xfrm>
        </p:spPr>
        <p:txBody>
          <a:bodyPr/>
          <a:lstStyle/>
          <a:p>
            <a:r>
              <a:rPr lang="en-US" dirty="0"/>
              <a:t>Testcase: Remove Product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DE63F-2915-14FC-08BE-5A6D97FCE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58420"/>
              </p:ext>
            </p:extLst>
          </p:nvPr>
        </p:nvGraphicFramePr>
        <p:xfrm>
          <a:off x="971550" y="1264382"/>
          <a:ext cx="10382249" cy="2651760"/>
        </p:xfrm>
        <a:graphic>
          <a:graphicData uri="http://schemas.openxmlformats.org/drawingml/2006/table">
            <a:tbl>
              <a:tblPr/>
              <a:tblGrid>
                <a:gridCol w="733864">
                  <a:extLst>
                    <a:ext uri="{9D8B030D-6E8A-4147-A177-3AD203B41FA5}">
                      <a16:colId xmlns:a16="http://schemas.microsoft.com/office/drawing/2014/main" val="3764024366"/>
                    </a:ext>
                  </a:extLst>
                </a:gridCol>
                <a:gridCol w="1212807">
                  <a:extLst>
                    <a:ext uri="{9D8B030D-6E8A-4147-A177-3AD203B41FA5}">
                      <a16:colId xmlns:a16="http://schemas.microsoft.com/office/drawing/2014/main" val="2563137905"/>
                    </a:ext>
                  </a:extLst>
                </a:gridCol>
                <a:gridCol w="787939">
                  <a:extLst>
                    <a:ext uri="{9D8B030D-6E8A-4147-A177-3AD203B41FA5}">
                      <a16:colId xmlns:a16="http://schemas.microsoft.com/office/drawing/2014/main" val="626308842"/>
                    </a:ext>
                  </a:extLst>
                </a:gridCol>
                <a:gridCol w="996511">
                  <a:extLst>
                    <a:ext uri="{9D8B030D-6E8A-4147-A177-3AD203B41FA5}">
                      <a16:colId xmlns:a16="http://schemas.microsoft.com/office/drawing/2014/main" val="4080864268"/>
                    </a:ext>
                  </a:extLst>
                </a:gridCol>
                <a:gridCol w="2549213">
                  <a:extLst>
                    <a:ext uri="{9D8B030D-6E8A-4147-A177-3AD203B41FA5}">
                      <a16:colId xmlns:a16="http://schemas.microsoft.com/office/drawing/2014/main" val="4029667799"/>
                    </a:ext>
                  </a:extLst>
                </a:gridCol>
                <a:gridCol w="1637676">
                  <a:extLst>
                    <a:ext uri="{9D8B030D-6E8A-4147-A177-3AD203B41FA5}">
                      <a16:colId xmlns:a16="http://schemas.microsoft.com/office/drawing/2014/main" val="2947977409"/>
                    </a:ext>
                  </a:extLst>
                </a:gridCol>
                <a:gridCol w="602541">
                  <a:extLst>
                    <a:ext uri="{9D8B030D-6E8A-4147-A177-3AD203B41FA5}">
                      <a16:colId xmlns:a16="http://schemas.microsoft.com/office/drawing/2014/main" val="3070781632"/>
                    </a:ext>
                  </a:extLst>
                </a:gridCol>
                <a:gridCol w="849738">
                  <a:extLst>
                    <a:ext uri="{9D8B030D-6E8A-4147-A177-3AD203B41FA5}">
                      <a16:colId xmlns:a16="http://schemas.microsoft.com/office/drawing/2014/main" val="2085007031"/>
                    </a:ext>
                  </a:extLst>
                </a:gridCol>
                <a:gridCol w="1011960">
                  <a:extLst>
                    <a:ext uri="{9D8B030D-6E8A-4147-A177-3AD203B41FA5}">
                      <a16:colId xmlns:a16="http://schemas.microsoft.com/office/drawing/2014/main" val="1724289820"/>
                    </a:ext>
                  </a:extLst>
                </a:gridCol>
              </a:tblGrid>
              <a:tr h="311793"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Scenario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scenario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Description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Estimated Test Steps</a:t>
                      </a:r>
                      <a:b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</a:b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(might be more or less)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Data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Pre-condition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2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Expected Result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638476"/>
                  </a:ext>
                </a:extLst>
              </a:tr>
              <a:tr h="935378"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TS-0003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Product Add To Cart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TC - 0009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Remove Product from cart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Remove Product from cart: Verify that the Product should be removed from the cart and the Cart icon should show 0 items.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 Select any product.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 Navigate to that specific product page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 Select product option (brand, quantity, size if display on screen)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 Click on 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Add to Cart </a:t>
                      </a: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button.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5 Click on 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"View cart" </a:t>
                      </a: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button or View cart icon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6 Navigate to cart page.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7 Click on "X" icon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8 Message </a:t>
                      </a:r>
                      <a:r>
                        <a:rPr lang="en-US" sz="1000" b="1" i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"Your cart is currently empty."</a:t>
                      </a: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will show on the screen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- Select either One product or more than one product.</a:t>
                      </a:r>
                      <a:b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- Zero Product show on cart page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-Product should be removed from the cart </a:t>
                      </a:r>
                      <a:b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- Below Message will show on the screen </a:t>
                      </a:r>
                      <a:r>
                        <a:rPr lang="en-US" sz="1000" b="1" i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"Your cart is currently empty."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880970"/>
                  </a:ext>
                </a:extLst>
              </a:tr>
            </a:tbl>
          </a:graphicData>
        </a:graphic>
      </p:graphicFrame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9D3D980F-0FA8-87C2-BE9C-08E50E674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27"/>
          <a:stretch/>
        </p:blipFill>
        <p:spPr>
          <a:xfrm>
            <a:off x="4846320" y="4013914"/>
            <a:ext cx="6507477" cy="2220533"/>
          </a:xfrm>
          <a:prstGeom prst="rect">
            <a:avLst/>
          </a:prstGeom>
          <a:effectLst>
            <a:glow rad="127000">
              <a:schemeClr val="accent1">
                <a:alpha val="99769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674EE-A70E-6754-0E7A-4BCE90480E36}"/>
              </a:ext>
            </a:extLst>
          </p:cNvPr>
          <p:cNvSpPr txBox="1"/>
          <p:nvPr/>
        </p:nvSpPr>
        <p:spPr>
          <a:xfrm>
            <a:off x="917577" y="4013914"/>
            <a:ext cx="4965063" cy="23391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TEST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Select any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Navigate to that specific product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Select product option(brand, quantity,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Click on Add to Cart button</a:t>
            </a:r>
            <a:br>
              <a:rPr lang="en-US" sz="1400" dirty="0">
                <a:solidFill>
                  <a:schemeClr val="tx2"/>
                </a:solidFill>
              </a:rPr>
            </a:br>
            <a:endParaRPr lang="en-US" sz="1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1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Product Add to Cart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367FF6-32B1-EB5B-1F44-954866F1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46" y="1249290"/>
            <a:ext cx="5437632" cy="4941303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DF06B33-47D0-BA17-DB1A-097473ED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19" y="1249290"/>
            <a:ext cx="3160810" cy="4941303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0F06F-D57C-5272-9855-33F0106A91CD}"/>
              </a:ext>
            </a:extLst>
          </p:cNvPr>
          <p:cNvSpPr txBox="1"/>
          <p:nvPr/>
        </p:nvSpPr>
        <p:spPr>
          <a:xfrm>
            <a:off x="4216661" y="1228079"/>
            <a:ext cx="2237276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Page Object Model</a:t>
            </a:r>
          </a:p>
          <a:p>
            <a:endParaRPr lang="en-US" sz="23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3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F856506-1A4F-6643-3752-C1CBD20F6C07}"/>
              </a:ext>
            </a:extLst>
          </p:cNvPr>
          <p:cNvSpPr txBox="1"/>
          <p:nvPr/>
        </p:nvSpPr>
        <p:spPr>
          <a:xfrm>
            <a:off x="4624375" y="2035735"/>
            <a:ext cx="1208066" cy="246222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UTILITIES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8A6151-0E8A-C0E2-9C7C-F92A54F52A5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32441" y="2158846"/>
            <a:ext cx="1577352" cy="18034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">
            <a:extLst>
              <a:ext uri="{FF2B5EF4-FFF2-40B4-BE49-F238E27FC236}">
                <a16:creationId xmlns:a16="http://schemas.microsoft.com/office/drawing/2014/main" id="{8F77EFA5-CEDC-23C7-F223-C7EDD70CD9F0}"/>
              </a:ext>
            </a:extLst>
          </p:cNvPr>
          <p:cNvSpPr txBox="1"/>
          <p:nvPr/>
        </p:nvSpPr>
        <p:spPr>
          <a:xfrm>
            <a:off x="4627055" y="2542635"/>
            <a:ext cx="1208066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  ACTIONS &amp;</a:t>
            </a:r>
          </a:p>
          <a:p>
            <a:r>
              <a:rPr lang="en-US" dirty="0"/>
              <a:t>ELEMENTS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4B436AE1-F1A6-900A-E0D0-D1D389555510}"/>
              </a:ext>
            </a:extLst>
          </p:cNvPr>
          <p:cNvSpPr txBox="1"/>
          <p:nvPr/>
        </p:nvSpPr>
        <p:spPr>
          <a:xfrm>
            <a:off x="4624373" y="3493608"/>
            <a:ext cx="1208067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IMPLEMENTATION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DEDD63-DD44-F986-6F89-464EB7552AA6}"/>
              </a:ext>
            </a:extLst>
          </p:cNvPr>
          <p:cNvCxnSpPr>
            <a:cxnSpLocks/>
          </p:cNvCxnSpPr>
          <p:nvPr/>
        </p:nvCxnSpPr>
        <p:spPr>
          <a:xfrm>
            <a:off x="3020491" y="3719941"/>
            <a:ext cx="159303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">
            <a:extLst>
              <a:ext uri="{FF2B5EF4-FFF2-40B4-BE49-F238E27FC236}">
                <a16:creationId xmlns:a16="http://schemas.microsoft.com/office/drawing/2014/main" id="{729DCE63-C80B-6B27-638D-2984D51AF681}"/>
              </a:ext>
            </a:extLst>
          </p:cNvPr>
          <p:cNvSpPr txBox="1"/>
          <p:nvPr/>
        </p:nvSpPr>
        <p:spPr>
          <a:xfrm>
            <a:off x="4613525" y="4229991"/>
            <a:ext cx="1208067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OUTPUT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AD9B20-C3E9-CA49-E179-C37E8F645C5D}"/>
              </a:ext>
            </a:extLst>
          </p:cNvPr>
          <p:cNvCxnSpPr>
            <a:cxnSpLocks/>
          </p:cNvCxnSpPr>
          <p:nvPr/>
        </p:nvCxnSpPr>
        <p:spPr>
          <a:xfrm flipV="1">
            <a:off x="2154621" y="4342131"/>
            <a:ext cx="2471505" cy="138128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>
            <a:extLst>
              <a:ext uri="{FF2B5EF4-FFF2-40B4-BE49-F238E27FC236}">
                <a16:creationId xmlns:a16="http://schemas.microsoft.com/office/drawing/2014/main" id="{2A7E2489-940F-86BD-8630-D14FB09B3819}"/>
              </a:ext>
            </a:extLst>
          </p:cNvPr>
          <p:cNvSpPr txBox="1"/>
          <p:nvPr/>
        </p:nvSpPr>
        <p:spPr>
          <a:xfrm>
            <a:off x="4624373" y="4785979"/>
            <a:ext cx="1208067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 FILES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F18B54-7039-D9B3-9883-E653F4536A91}"/>
              </a:ext>
            </a:extLst>
          </p:cNvPr>
          <p:cNvCxnSpPr>
            <a:cxnSpLocks/>
          </p:cNvCxnSpPr>
          <p:nvPr/>
        </p:nvCxnSpPr>
        <p:spPr>
          <a:xfrm flipV="1">
            <a:off x="2243455" y="4897946"/>
            <a:ext cx="2380918" cy="12400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14319BF-718C-5C2C-F7E8-DA5B0AE3902B}"/>
              </a:ext>
            </a:extLst>
          </p:cNvPr>
          <p:cNvCxnSpPr>
            <a:cxnSpLocks/>
          </p:cNvCxnSpPr>
          <p:nvPr/>
        </p:nvCxnSpPr>
        <p:spPr>
          <a:xfrm>
            <a:off x="3031339" y="2742690"/>
            <a:ext cx="159303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DD2546-EEC1-685C-71C7-343DB5F9F12F}"/>
              </a:ext>
            </a:extLst>
          </p:cNvPr>
          <p:cNvCxnSpPr>
            <a:cxnSpLocks/>
          </p:cNvCxnSpPr>
          <p:nvPr/>
        </p:nvCxnSpPr>
        <p:spPr>
          <a:xfrm>
            <a:off x="3020491" y="2158846"/>
            <a:ext cx="159303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1B91A90-C53D-29FE-BA9F-B708DB98F6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8" t="-4304" r="-1" b="-1"/>
          <a:stretch/>
        </p:blipFill>
        <p:spPr>
          <a:xfrm>
            <a:off x="10164697" y="5546489"/>
            <a:ext cx="406347" cy="40515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6F0E22-F7B1-3448-C1A2-FB39D6EEF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936" y="3429000"/>
            <a:ext cx="398108" cy="405154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CB0552-95E0-BB5B-F959-E9A77AD6C2B9}"/>
              </a:ext>
            </a:extLst>
          </p:cNvPr>
          <p:cNvCxnSpPr>
            <a:cxnSpLocks/>
          </p:cNvCxnSpPr>
          <p:nvPr/>
        </p:nvCxnSpPr>
        <p:spPr>
          <a:xfrm>
            <a:off x="8470900" y="3580241"/>
            <a:ext cx="108927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EB602E-7627-90D0-9468-E1619B588140}"/>
              </a:ext>
            </a:extLst>
          </p:cNvPr>
          <p:cNvCxnSpPr>
            <a:cxnSpLocks/>
          </p:cNvCxnSpPr>
          <p:nvPr/>
        </p:nvCxnSpPr>
        <p:spPr>
          <a:xfrm>
            <a:off x="8470900" y="5690510"/>
            <a:ext cx="108927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5965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03" y="225577"/>
            <a:ext cx="5689025" cy="2286000"/>
          </a:xfrm>
        </p:spPr>
        <p:txBody>
          <a:bodyPr/>
          <a:lstStyle/>
          <a:p>
            <a:r>
              <a:rPr lang="en-US" dirty="0"/>
              <a:t>STEPHY</a:t>
            </a:r>
            <a:r>
              <a:rPr lang="en-US" sz="4000" dirty="0"/>
              <a:t> </a:t>
            </a:r>
            <a:r>
              <a:rPr lang="en-US" dirty="0"/>
              <a:t>SAJI DANIEL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6877" y="2810201"/>
            <a:ext cx="5046453" cy="3768018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1800" dirty="0">
                <a:solidFill>
                  <a:schemeClr val="tx2"/>
                </a:solidFill>
                <a:latin typeface="Franklin Gothic Book"/>
                <a:cs typeface="Arial"/>
              </a:rPr>
              <a:t>B.TECH in Electrical &amp; Electronics Engineering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2"/>
                </a:solidFill>
                <a:latin typeface="Franklin Gothic Book"/>
                <a:cs typeface="Arial"/>
              </a:rPr>
              <a:t>Past Experience : Lead Engineer at HCL Technologies Pvt. Ltd 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2"/>
                </a:solidFill>
                <a:latin typeface="Franklin Gothic Book"/>
                <a:cs typeface="Arial"/>
              </a:rPr>
              <a:t>AWS Certified Cloud Practitioner</a:t>
            </a:r>
          </a:p>
          <a:p>
            <a:endParaRPr lang="en-US" sz="1800" dirty="0">
              <a:solidFill>
                <a:schemeClr val="tx2"/>
              </a:solidFill>
              <a:latin typeface="Franklin Gothic Book"/>
              <a:cs typeface="Arial"/>
            </a:endParaRPr>
          </a:p>
          <a:p>
            <a:br>
              <a:rPr lang="en-US" dirty="0"/>
            </a:br>
            <a:endParaRPr lang="en-US" sz="1800" dirty="0">
              <a:latin typeface="Franklin Gothic Dem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6096000" y="0"/>
            <a:ext cx="6096000" cy="6880543"/>
          </a:xfrm>
        </p:spPr>
      </p:pic>
      <p:pic>
        <p:nvPicPr>
          <p:cNvPr id="2" name="Picture 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81864AA3-FE18-A918-47A0-5D160C2A7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268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Product Add to Cart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4533E-0D2C-3A88-67E5-AE36011470F0}"/>
              </a:ext>
            </a:extLst>
          </p:cNvPr>
          <p:cNvSpPr txBox="1"/>
          <p:nvPr/>
        </p:nvSpPr>
        <p:spPr>
          <a:xfrm>
            <a:off x="636870" y="1292422"/>
            <a:ext cx="2846960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Elements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Product Quantity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View Cart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Add Product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Delete Product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46E2B71A-B54F-61E3-6367-DFACED81CB6F}"/>
              </a:ext>
            </a:extLst>
          </p:cNvPr>
          <p:cNvSpPr/>
          <p:nvPr/>
        </p:nvSpPr>
        <p:spPr>
          <a:xfrm>
            <a:off x="2918968" y="1870065"/>
            <a:ext cx="146304" cy="268224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A46C9F-9F0D-32F8-7841-2E22747B5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60" y="1141068"/>
            <a:ext cx="8188960" cy="519115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838097C-27B8-FD89-5AB1-DCE5FB98D117}"/>
              </a:ext>
            </a:extLst>
          </p:cNvPr>
          <p:cNvSpPr txBox="1"/>
          <p:nvPr/>
        </p:nvSpPr>
        <p:spPr>
          <a:xfrm>
            <a:off x="1494790" y="3490423"/>
            <a:ext cx="1212229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ELEMENTS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4A7FA-6DB5-B668-A90A-1532A5DCD70E}"/>
              </a:ext>
            </a:extLst>
          </p:cNvPr>
          <p:cNvCxnSpPr>
            <a:cxnSpLocks/>
          </p:cNvCxnSpPr>
          <p:nvPr/>
        </p:nvCxnSpPr>
        <p:spPr>
          <a:xfrm>
            <a:off x="2726069" y="3613534"/>
            <a:ext cx="69340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product&#10;&#10;Description automatically generated">
            <a:extLst>
              <a:ext uri="{FF2B5EF4-FFF2-40B4-BE49-F238E27FC236}">
                <a16:creationId xmlns:a16="http://schemas.microsoft.com/office/drawing/2014/main" id="{B8FB102B-E442-E1B6-D6AA-530EC24D0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33" t="22461" r="12597" b="11281"/>
          <a:stretch/>
        </p:blipFill>
        <p:spPr>
          <a:xfrm>
            <a:off x="7547409" y="3943771"/>
            <a:ext cx="4156911" cy="2388449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820042-9B96-3D04-824B-A6732F956F09}"/>
              </a:ext>
            </a:extLst>
          </p:cNvPr>
          <p:cNvCxnSpPr>
            <a:cxnSpLocks/>
          </p:cNvCxnSpPr>
          <p:nvPr/>
        </p:nvCxnSpPr>
        <p:spPr>
          <a:xfrm>
            <a:off x="4976061" y="5107343"/>
            <a:ext cx="247609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website&#10;&#10;Description automatically generated">
            <a:extLst>
              <a:ext uri="{FF2B5EF4-FFF2-40B4-BE49-F238E27FC236}">
                <a16:creationId xmlns:a16="http://schemas.microsoft.com/office/drawing/2014/main" id="{3E90516C-408E-B09B-611B-BCA5B0333F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69" t="47928" r="64368" b="9800"/>
          <a:stretch/>
        </p:blipFill>
        <p:spPr>
          <a:xfrm>
            <a:off x="7547409" y="3364262"/>
            <a:ext cx="4186319" cy="2388447"/>
          </a:xfrm>
          <a:prstGeom prst="rect">
            <a:avLst/>
          </a:prstGeom>
          <a:effectLst>
            <a:glow rad="127000">
              <a:schemeClr val="accent1">
                <a:alpha val="99769"/>
              </a:schemeClr>
            </a:glow>
          </a:effectLst>
        </p:spPr>
      </p:pic>
      <p:pic>
        <p:nvPicPr>
          <p:cNvPr id="19" name="Picture 18" descr="A screenshot of a website&#10;&#10;Description automatically generated">
            <a:extLst>
              <a:ext uri="{FF2B5EF4-FFF2-40B4-BE49-F238E27FC236}">
                <a16:creationId xmlns:a16="http://schemas.microsoft.com/office/drawing/2014/main" id="{27BE9DC0-5EB7-0487-3E5B-E1806EB949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60" t="25570" r="13270"/>
          <a:stretch/>
        </p:blipFill>
        <p:spPr>
          <a:xfrm>
            <a:off x="9137984" y="1141069"/>
            <a:ext cx="2597866" cy="216182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496679-C1A5-FF01-A580-FDB4A9FF96D5}"/>
              </a:ext>
            </a:extLst>
          </p:cNvPr>
          <p:cNvCxnSpPr>
            <a:cxnSpLocks/>
          </p:cNvCxnSpPr>
          <p:nvPr/>
        </p:nvCxnSpPr>
        <p:spPr>
          <a:xfrm>
            <a:off x="6177052" y="2013702"/>
            <a:ext cx="2846632" cy="1801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59C493-59C7-12C9-4EF6-AD8A7A143F99}"/>
              </a:ext>
            </a:extLst>
          </p:cNvPr>
          <p:cNvCxnSpPr>
            <a:cxnSpLocks/>
          </p:cNvCxnSpPr>
          <p:nvPr/>
        </p:nvCxnSpPr>
        <p:spPr>
          <a:xfrm>
            <a:off x="5126054" y="6092720"/>
            <a:ext cx="579260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screenshot of a website&#10;&#10;Description automatically generated">
            <a:extLst>
              <a:ext uri="{FF2B5EF4-FFF2-40B4-BE49-F238E27FC236}">
                <a16:creationId xmlns:a16="http://schemas.microsoft.com/office/drawing/2014/main" id="{D348A68A-5DDC-020C-B214-36B5864216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407" t="37720" r="3630" b="19217"/>
          <a:stretch/>
        </p:blipFill>
        <p:spPr>
          <a:xfrm>
            <a:off x="9137984" y="1141065"/>
            <a:ext cx="2595744" cy="2161819"/>
          </a:xfrm>
          <a:prstGeom prst="rect">
            <a:avLst/>
          </a:prstGeom>
          <a:effectLst>
            <a:glow rad="130832">
              <a:schemeClr val="accent1">
                <a:alpha val="90000"/>
              </a:schemeClr>
            </a:glow>
          </a:effec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CB8111-C14D-BEB7-7B1C-436551F75372}"/>
              </a:ext>
            </a:extLst>
          </p:cNvPr>
          <p:cNvCxnSpPr>
            <a:cxnSpLocks/>
          </p:cNvCxnSpPr>
          <p:nvPr/>
        </p:nvCxnSpPr>
        <p:spPr>
          <a:xfrm>
            <a:off x="6167527" y="2649163"/>
            <a:ext cx="284663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2EB686A-D92E-13D2-C572-422053C55541}"/>
              </a:ext>
            </a:extLst>
          </p:cNvPr>
          <p:cNvCxnSpPr>
            <a:cxnSpLocks/>
          </p:cNvCxnSpPr>
          <p:nvPr/>
        </p:nvCxnSpPr>
        <p:spPr>
          <a:xfrm flipV="1">
            <a:off x="10936705" y="5823074"/>
            <a:ext cx="0" cy="269646"/>
          </a:xfrm>
          <a:prstGeom prst="line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4168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Methods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23DCFE38-AB22-857E-6BBB-7D1AED54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84" y="1130831"/>
            <a:ext cx="8023732" cy="527454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F936E5-B4BD-FC42-0FE7-00EEBDF7B6EA}"/>
              </a:ext>
            </a:extLst>
          </p:cNvPr>
          <p:cNvSpPr txBox="1"/>
          <p:nvPr/>
        </p:nvSpPr>
        <p:spPr>
          <a:xfrm>
            <a:off x="689484" y="1130831"/>
            <a:ext cx="2846960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Methods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Page Constructor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Page Factory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Page Methods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838097C-27B8-FD89-5AB1-DCE5FB98D117}"/>
              </a:ext>
            </a:extLst>
          </p:cNvPr>
          <p:cNvSpPr txBox="1"/>
          <p:nvPr/>
        </p:nvSpPr>
        <p:spPr>
          <a:xfrm>
            <a:off x="1304813" y="3305889"/>
            <a:ext cx="1181974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ACTIONS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CDDA44-EFCE-0021-0A16-3754EBCF0D01}"/>
              </a:ext>
            </a:extLst>
          </p:cNvPr>
          <p:cNvCxnSpPr>
            <a:cxnSpLocks/>
          </p:cNvCxnSpPr>
          <p:nvPr/>
        </p:nvCxnSpPr>
        <p:spPr>
          <a:xfrm>
            <a:off x="2534412" y="3428999"/>
            <a:ext cx="827913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9038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Testcase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717CB-A925-BD7C-D87F-76B87266B3D1}"/>
              </a:ext>
            </a:extLst>
          </p:cNvPr>
          <p:cNvSpPr txBox="1"/>
          <p:nvPr/>
        </p:nvSpPr>
        <p:spPr>
          <a:xfrm>
            <a:off x="689484" y="1130831"/>
            <a:ext cx="2846960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Annotations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Extent Report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85188-CBD7-6702-B0AA-71CE499A1497}"/>
              </a:ext>
            </a:extLst>
          </p:cNvPr>
          <p:cNvSpPr txBox="1"/>
          <p:nvPr/>
        </p:nvSpPr>
        <p:spPr>
          <a:xfrm>
            <a:off x="1486454" y="2371394"/>
            <a:ext cx="1514002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IMPLEMENTATION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F2AD67-F9B3-BAB8-8E57-56829CDAF5EB}"/>
              </a:ext>
            </a:extLst>
          </p:cNvPr>
          <p:cNvCxnSpPr>
            <a:cxnSpLocks/>
          </p:cNvCxnSpPr>
          <p:nvPr/>
        </p:nvCxnSpPr>
        <p:spPr>
          <a:xfrm>
            <a:off x="3009900" y="2515825"/>
            <a:ext cx="33845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875FC7-0D86-32BC-5EEE-26D2391E3701}"/>
              </a:ext>
            </a:extLst>
          </p:cNvPr>
          <p:cNvCxnSpPr>
            <a:cxnSpLocks/>
          </p:cNvCxnSpPr>
          <p:nvPr/>
        </p:nvCxnSpPr>
        <p:spPr>
          <a:xfrm>
            <a:off x="4331622" y="2162549"/>
            <a:ext cx="216943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D6B4E94-9691-4E7C-F032-7AEE028A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604" y="1119215"/>
            <a:ext cx="8058912" cy="5259324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7E9EDE2-3DCA-2581-9400-35DF42B091DF}"/>
              </a:ext>
            </a:extLst>
          </p:cNvPr>
          <p:cNvCxnSpPr>
            <a:cxnSpLocks/>
          </p:cNvCxnSpPr>
          <p:nvPr/>
        </p:nvCxnSpPr>
        <p:spPr>
          <a:xfrm>
            <a:off x="6501057" y="2056806"/>
            <a:ext cx="186964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2F185C7-5EB7-9208-8954-4EA0DC64F6DF}"/>
              </a:ext>
            </a:extLst>
          </p:cNvPr>
          <p:cNvSpPr txBox="1"/>
          <p:nvPr/>
        </p:nvSpPr>
        <p:spPr>
          <a:xfrm>
            <a:off x="8655558" y="1945737"/>
            <a:ext cx="1235202" cy="40008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REUSABLE</a:t>
            </a:r>
          </a:p>
          <a:p>
            <a:r>
              <a:rPr lang="en-US" dirty="0"/>
              <a:t>PAGE OBJECTS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8A9169-8097-C223-E245-54F0A69B63B8}"/>
              </a:ext>
            </a:extLst>
          </p:cNvPr>
          <p:cNvCxnSpPr>
            <a:cxnSpLocks/>
          </p:cNvCxnSpPr>
          <p:nvPr/>
        </p:nvCxnSpPr>
        <p:spPr>
          <a:xfrm>
            <a:off x="6501057" y="3123489"/>
            <a:ext cx="182379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210D62F-E303-8434-429C-776F38FC6D6F}"/>
              </a:ext>
            </a:extLst>
          </p:cNvPr>
          <p:cNvSpPr txBox="1"/>
          <p:nvPr/>
        </p:nvSpPr>
        <p:spPr>
          <a:xfrm>
            <a:off x="8706910" y="2923448"/>
            <a:ext cx="1183850" cy="40008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BEFORE ALL TEST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7E7E97-BA57-E7AC-D6F6-1751BB567906}"/>
              </a:ext>
            </a:extLst>
          </p:cNvPr>
          <p:cNvCxnSpPr>
            <a:cxnSpLocks/>
          </p:cNvCxnSpPr>
          <p:nvPr/>
        </p:nvCxnSpPr>
        <p:spPr>
          <a:xfrm>
            <a:off x="6501057" y="2277650"/>
            <a:ext cx="1869642" cy="0"/>
          </a:xfrm>
          <a:prstGeom prst="line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9B9CB0-8582-35A1-C35D-A0A12CA846A4}"/>
              </a:ext>
            </a:extLst>
          </p:cNvPr>
          <p:cNvSpPr txBox="1"/>
          <p:nvPr/>
        </p:nvSpPr>
        <p:spPr>
          <a:xfrm>
            <a:off x="9100457" y="3948373"/>
            <a:ext cx="1183850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EXTENT REPORTS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4BEF79-A68B-164F-8058-36BFC1C5C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187" y="2732968"/>
            <a:ext cx="2243134" cy="247386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3891A1-75F3-A366-69B8-182D87E28A5F}"/>
              </a:ext>
            </a:extLst>
          </p:cNvPr>
          <p:cNvCxnSpPr>
            <a:cxnSpLocks/>
          </p:cNvCxnSpPr>
          <p:nvPr/>
        </p:nvCxnSpPr>
        <p:spPr>
          <a:xfrm>
            <a:off x="1682885" y="4112062"/>
            <a:ext cx="668781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99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Testcase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717CB-A925-BD7C-D87F-76B87266B3D1}"/>
              </a:ext>
            </a:extLst>
          </p:cNvPr>
          <p:cNvSpPr txBox="1"/>
          <p:nvPr/>
        </p:nvSpPr>
        <p:spPr>
          <a:xfrm>
            <a:off x="689484" y="1130831"/>
            <a:ext cx="2846960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285750" indent="-285750">
              <a:buFont typeface="Arial"/>
              <a:buChar char="•"/>
              <a:defRPr sz="2000">
                <a:solidFill>
                  <a:schemeClr val="tx2"/>
                </a:solidFill>
              </a:defRPr>
            </a:lvl1pPr>
            <a:lvl2pPr marL="742950" lvl="1" indent="-285750">
              <a:buFont typeface="Arial"/>
              <a:buChar char="•"/>
              <a:defRPr sz="1600">
                <a:solidFill>
                  <a:schemeClr val="tx2"/>
                </a:solidFill>
                <a:ea typeface="+mn-lt"/>
                <a:cs typeface="+mn-lt"/>
              </a:defRPr>
            </a:lvl2pPr>
          </a:lstStyle>
          <a:p>
            <a:endParaRPr lang="en-US" dirty="0"/>
          </a:p>
          <a:p>
            <a:pPr marL="0" indent="0">
              <a:buNone/>
            </a:pPr>
            <a:r>
              <a:rPr lang="en-US" sz="1800" u="sng" dirty="0"/>
              <a:t>Test Implementation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Extent Report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4D369A34-ADAD-3F32-EE14-E78B193BF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2066375"/>
            <a:ext cx="10541000" cy="254000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77D6-69DE-9AA2-9F10-E34E819C0D17}"/>
              </a:ext>
            </a:extLst>
          </p:cNvPr>
          <p:cNvCxnSpPr>
            <a:cxnSpLocks/>
          </p:cNvCxnSpPr>
          <p:nvPr/>
        </p:nvCxnSpPr>
        <p:spPr>
          <a:xfrm flipV="1">
            <a:off x="5011282" y="1828800"/>
            <a:ext cx="2351052" cy="47515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9FA89F-7962-6809-2BA9-97F3BB65AFD3}"/>
              </a:ext>
            </a:extLst>
          </p:cNvPr>
          <p:cNvSpPr txBox="1"/>
          <p:nvPr/>
        </p:nvSpPr>
        <p:spPr>
          <a:xfrm>
            <a:off x="7362334" y="1472005"/>
            <a:ext cx="1293224" cy="553998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BEFORE ANY TEST INSIDE A @Test TAG IS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EDB19-60B8-CB75-8779-4DD605F58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946" y="4714799"/>
            <a:ext cx="6012554" cy="1609813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928030-205D-2A93-9F6F-895DDA9EDC23}"/>
              </a:ext>
            </a:extLst>
          </p:cNvPr>
          <p:cNvCxnSpPr>
            <a:cxnSpLocks/>
          </p:cNvCxnSpPr>
          <p:nvPr/>
        </p:nvCxnSpPr>
        <p:spPr>
          <a:xfrm>
            <a:off x="3760888" y="3769100"/>
            <a:ext cx="720289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DBF6BB-5B1E-E6B9-C0C3-0CB0B918FB94}"/>
              </a:ext>
            </a:extLst>
          </p:cNvPr>
          <p:cNvCxnSpPr>
            <a:cxnSpLocks/>
          </p:cNvCxnSpPr>
          <p:nvPr/>
        </p:nvCxnSpPr>
        <p:spPr>
          <a:xfrm flipH="1">
            <a:off x="8105775" y="3864350"/>
            <a:ext cx="2858005" cy="11553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DA537B4-83F6-687C-1698-5EAD3BD251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58" t="-4304" r="-1" b="-1"/>
          <a:stretch/>
        </p:blipFill>
        <p:spPr>
          <a:xfrm>
            <a:off x="10582699" y="2190629"/>
            <a:ext cx="762162" cy="59629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1798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Testcase</a:t>
            </a:r>
            <a:r>
              <a:rPr lang="en-US" dirty="0"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82C3D94-89CD-9718-4E3B-4C6B25AA2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88" y="1130831"/>
            <a:ext cx="8058912" cy="5259324"/>
          </a:xfrm>
          <a:prstGeom prst="rect">
            <a:avLst/>
          </a:prstGeom>
          <a:noFill/>
          <a:effectLst>
            <a:glow>
              <a:schemeClr val="accent1"/>
            </a:glow>
            <a:softEdge rad="1187132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717CB-A925-BD7C-D87F-76B87266B3D1}"/>
              </a:ext>
            </a:extLst>
          </p:cNvPr>
          <p:cNvSpPr txBox="1"/>
          <p:nvPr/>
        </p:nvSpPr>
        <p:spPr>
          <a:xfrm>
            <a:off x="689484" y="1130831"/>
            <a:ext cx="284696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Annotations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F5F6F0B5-6AE7-4820-EE86-FB2D8C4A5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420" y="1130831"/>
            <a:ext cx="8190548" cy="5017488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E9856-277C-7079-F876-8D8308AFCE48}"/>
              </a:ext>
            </a:extLst>
          </p:cNvPr>
          <p:cNvSpPr txBox="1"/>
          <p:nvPr/>
        </p:nvSpPr>
        <p:spPr>
          <a:xfrm>
            <a:off x="9053974" y="1128583"/>
            <a:ext cx="1144414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MARKS METHOD UNDER TEST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1F73FD-909F-9020-F2B9-1185C3302C10}"/>
              </a:ext>
            </a:extLst>
          </p:cNvPr>
          <p:cNvCxnSpPr>
            <a:cxnSpLocks/>
          </p:cNvCxnSpPr>
          <p:nvPr/>
        </p:nvCxnSpPr>
        <p:spPr>
          <a:xfrm>
            <a:off x="7909560" y="1280160"/>
            <a:ext cx="114441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C4D843B1-B8F8-64A9-E32E-920087E685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616" t="37720" r="7946"/>
          <a:stretch/>
        </p:blipFill>
        <p:spPr>
          <a:xfrm>
            <a:off x="9144000" y="1643990"/>
            <a:ext cx="2569075" cy="2431899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E3617-4D57-E6B8-594A-8BCF967EEE24}"/>
              </a:ext>
            </a:extLst>
          </p:cNvPr>
          <p:cNvSpPr/>
          <p:nvPr/>
        </p:nvSpPr>
        <p:spPr>
          <a:xfrm>
            <a:off x="9961135" y="1622278"/>
            <a:ext cx="1157591" cy="612934"/>
          </a:xfrm>
          <a:prstGeom prst="wedgeRoundRectCallout">
            <a:avLst>
              <a:gd name="adj1" fmla="val -2138"/>
              <a:gd name="adj2" fmla="val 65411"/>
              <a:gd name="adj3" fmla="val 16667"/>
            </a:avLst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PRODUCT QUANTITY VALIDATION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1F41A-D8A3-66A1-99EA-3AFCEC2213E6}"/>
              </a:ext>
            </a:extLst>
          </p:cNvPr>
          <p:cNvCxnSpPr>
            <a:cxnSpLocks/>
          </p:cNvCxnSpPr>
          <p:nvPr/>
        </p:nvCxnSpPr>
        <p:spPr>
          <a:xfrm flipV="1">
            <a:off x="10123206" y="3790950"/>
            <a:ext cx="379694" cy="65368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6570AB-BF8C-F649-75A0-A89D4C1794A0}"/>
              </a:ext>
            </a:extLst>
          </p:cNvPr>
          <p:cNvCxnSpPr>
            <a:cxnSpLocks/>
          </p:cNvCxnSpPr>
          <p:nvPr/>
        </p:nvCxnSpPr>
        <p:spPr>
          <a:xfrm>
            <a:off x="3761361" y="4627123"/>
            <a:ext cx="7920607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835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Testcase Validation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717CB-A925-BD7C-D87F-76B87266B3D1}"/>
              </a:ext>
            </a:extLst>
          </p:cNvPr>
          <p:cNvSpPr txBox="1"/>
          <p:nvPr/>
        </p:nvSpPr>
        <p:spPr>
          <a:xfrm>
            <a:off x="293104" y="1251749"/>
            <a:ext cx="284696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Annotation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639F80B-BEA8-B065-C827-9733C9D4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42" y="1115564"/>
            <a:ext cx="8354279" cy="4979093"/>
          </a:xfrm>
          <a:prstGeom prst="rect">
            <a:avLst/>
          </a:prstGeom>
          <a:noFill/>
          <a:effectLst>
            <a:glow rad="127000">
              <a:schemeClr val="accent1">
                <a:alpha val="99769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CCB013-62B6-66EB-7529-1F3412481AD0}"/>
              </a:ext>
            </a:extLst>
          </p:cNvPr>
          <p:cNvSpPr txBox="1"/>
          <p:nvPr/>
        </p:nvSpPr>
        <p:spPr>
          <a:xfrm>
            <a:off x="8159004" y="1251749"/>
            <a:ext cx="1370185" cy="556427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 RUNS AFTER EACH TEST METHOD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41146F-DA1C-FD23-4E56-E1F07E45726E}"/>
              </a:ext>
            </a:extLst>
          </p:cNvPr>
          <p:cNvCxnSpPr>
            <a:cxnSpLocks/>
          </p:cNvCxnSpPr>
          <p:nvPr/>
        </p:nvCxnSpPr>
        <p:spPr>
          <a:xfrm>
            <a:off x="3901440" y="1445895"/>
            <a:ext cx="408141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EFB43B-9D0E-78DE-A923-1E2775691E49}"/>
              </a:ext>
            </a:extLst>
          </p:cNvPr>
          <p:cNvSpPr txBox="1"/>
          <p:nvPr/>
        </p:nvSpPr>
        <p:spPr>
          <a:xfrm>
            <a:off x="8159004" y="4170178"/>
            <a:ext cx="1370186" cy="553998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 RUNS AFTER ALL TESTS IN SUITE HAVE RUN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FE1AC6-D95B-4958-2591-E63C081BCA56}"/>
              </a:ext>
            </a:extLst>
          </p:cNvPr>
          <p:cNvCxnSpPr>
            <a:cxnSpLocks/>
          </p:cNvCxnSpPr>
          <p:nvPr/>
        </p:nvCxnSpPr>
        <p:spPr>
          <a:xfrm>
            <a:off x="3901440" y="4399552"/>
            <a:ext cx="408141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5712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Extent Report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717CB-A925-BD7C-D87F-76B87266B3D1}"/>
              </a:ext>
            </a:extLst>
          </p:cNvPr>
          <p:cNvSpPr txBox="1"/>
          <p:nvPr/>
        </p:nvSpPr>
        <p:spPr>
          <a:xfrm>
            <a:off x="964023" y="1293563"/>
            <a:ext cx="284696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Extent HTML Report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CB013-62B6-66EB-7529-1F3412481AD0}"/>
              </a:ext>
            </a:extLst>
          </p:cNvPr>
          <p:cNvSpPr txBox="1"/>
          <p:nvPr/>
        </p:nvSpPr>
        <p:spPr>
          <a:xfrm>
            <a:off x="8291974" y="1318567"/>
            <a:ext cx="1132442" cy="556427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 RNS AFTER EACH TEST METHOD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41146F-DA1C-FD23-4E56-E1F07E45726E}"/>
              </a:ext>
            </a:extLst>
          </p:cNvPr>
          <p:cNvCxnSpPr>
            <a:cxnSpLocks/>
          </p:cNvCxnSpPr>
          <p:nvPr/>
        </p:nvCxnSpPr>
        <p:spPr>
          <a:xfrm>
            <a:off x="3901440" y="1493520"/>
            <a:ext cx="439053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EFB43B-9D0E-78DE-A923-1E2775691E49}"/>
              </a:ext>
            </a:extLst>
          </p:cNvPr>
          <p:cNvSpPr txBox="1"/>
          <p:nvPr/>
        </p:nvSpPr>
        <p:spPr>
          <a:xfrm>
            <a:off x="8291974" y="4210152"/>
            <a:ext cx="1370186" cy="553998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 RUNS AFTER ALL TESTS IN SUITE HAVE RUN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44AD03-E77E-8D13-3DF8-5C9A0A4B6125}"/>
              </a:ext>
            </a:extLst>
          </p:cNvPr>
          <p:cNvCxnSpPr>
            <a:cxnSpLocks/>
          </p:cNvCxnSpPr>
          <p:nvPr/>
        </p:nvCxnSpPr>
        <p:spPr>
          <a:xfrm>
            <a:off x="3901440" y="4425448"/>
            <a:ext cx="439053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BEB630C1-A611-835F-2248-63A786CAC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92" y="1074342"/>
            <a:ext cx="8354279" cy="4979093"/>
          </a:xfrm>
          <a:prstGeom prst="rect">
            <a:avLst/>
          </a:prstGeom>
          <a:noFill/>
          <a:effectLst>
            <a:glow rad="127000">
              <a:schemeClr val="accent1">
                <a:alpha val="8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FE813A-C8A1-B1E3-EC50-620B31947415}"/>
              </a:ext>
            </a:extLst>
          </p:cNvPr>
          <p:cNvSpPr txBox="1"/>
          <p:nvPr/>
        </p:nvSpPr>
        <p:spPr>
          <a:xfrm>
            <a:off x="1417454" y="3317668"/>
            <a:ext cx="1325250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REPORT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E18090-8FDD-BAB1-656B-E763F05168DB}"/>
              </a:ext>
            </a:extLst>
          </p:cNvPr>
          <p:cNvCxnSpPr>
            <a:cxnSpLocks/>
          </p:cNvCxnSpPr>
          <p:nvPr/>
        </p:nvCxnSpPr>
        <p:spPr>
          <a:xfrm>
            <a:off x="2780804" y="3440779"/>
            <a:ext cx="505321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01120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60385"/>
            <a:ext cx="10274324" cy="1329541"/>
          </a:xfrm>
        </p:spPr>
        <p:txBody>
          <a:bodyPr/>
          <a:lstStyle/>
          <a:p>
            <a:r>
              <a:rPr lang="en-US" dirty="0"/>
              <a:t>Test Results: Product Add to Cart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A24F6F-0B57-781A-43C1-42EA8FE4D2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387980-1BA0-528C-A43B-EAFBADE095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DDD7C9-274C-0B39-C899-AFF55023F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6D52A7-FA7B-C1B1-C574-2EA12D3136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D7BAEF-BF39-3BDC-D3B6-968661C3AD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69FEDC-9664-CD25-4103-3C8AB8AE1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D85B1F0-90DA-BE2A-9C7D-DEA69995C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F9A6DAA-D0FA-C36A-CD63-C88E27111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DC42D48-BE29-B52D-0C33-B4A2E073C8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7BCCF-D756-EE35-5D3D-C78E0429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689" y="2078539"/>
            <a:ext cx="7772400" cy="431923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139F8-D414-29A6-DBB6-4D673F41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078539"/>
            <a:ext cx="9848850" cy="4319234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-569726"/>
            <a:ext cx="10163506" cy="1348451"/>
          </a:xfrm>
        </p:spPr>
        <p:txBody>
          <a:bodyPr/>
          <a:lstStyle/>
          <a:p>
            <a:r>
              <a:rPr lang="en-US" dirty="0"/>
              <a:t>Test Scenario: Product Checkout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DE63F-2915-14FC-08BE-5A6D97FCE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05426"/>
              </p:ext>
            </p:extLst>
          </p:nvPr>
        </p:nvGraphicFramePr>
        <p:xfrm>
          <a:off x="971551" y="1252191"/>
          <a:ext cx="10283992" cy="2682240"/>
        </p:xfrm>
        <a:graphic>
          <a:graphicData uri="http://schemas.openxmlformats.org/drawingml/2006/table">
            <a:tbl>
              <a:tblPr/>
              <a:tblGrid>
                <a:gridCol w="726919">
                  <a:extLst>
                    <a:ext uri="{9D8B030D-6E8A-4147-A177-3AD203B41FA5}">
                      <a16:colId xmlns:a16="http://schemas.microsoft.com/office/drawing/2014/main" val="3764024366"/>
                    </a:ext>
                  </a:extLst>
                </a:gridCol>
                <a:gridCol w="1200771">
                  <a:extLst>
                    <a:ext uri="{9D8B030D-6E8A-4147-A177-3AD203B41FA5}">
                      <a16:colId xmlns:a16="http://schemas.microsoft.com/office/drawing/2014/main" val="2563137905"/>
                    </a:ext>
                  </a:extLst>
                </a:gridCol>
                <a:gridCol w="781040">
                  <a:extLst>
                    <a:ext uri="{9D8B030D-6E8A-4147-A177-3AD203B41FA5}">
                      <a16:colId xmlns:a16="http://schemas.microsoft.com/office/drawing/2014/main" val="626308842"/>
                    </a:ext>
                  </a:extLst>
                </a:gridCol>
                <a:gridCol w="987080">
                  <a:extLst>
                    <a:ext uri="{9D8B030D-6E8A-4147-A177-3AD203B41FA5}">
                      <a16:colId xmlns:a16="http://schemas.microsoft.com/office/drawing/2014/main" val="4080864268"/>
                    </a:ext>
                  </a:extLst>
                </a:gridCol>
                <a:gridCol w="1133843">
                  <a:extLst>
                    <a:ext uri="{9D8B030D-6E8A-4147-A177-3AD203B41FA5}">
                      <a16:colId xmlns:a16="http://schemas.microsoft.com/office/drawing/2014/main" val="4029667799"/>
                    </a:ext>
                  </a:extLst>
                </a:gridCol>
                <a:gridCol w="1990258">
                  <a:extLst>
                    <a:ext uri="{9D8B030D-6E8A-4147-A177-3AD203B41FA5}">
                      <a16:colId xmlns:a16="http://schemas.microsoft.com/office/drawing/2014/main" val="2947977409"/>
                    </a:ext>
                  </a:extLst>
                </a:gridCol>
                <a:gridCol w="1620002">
                  <a:extLst>
                    <a:ext uri="{9D8B030D-6E8A-4147-A177-3AD203B41FA5}">
                      <a16:colId xmlns:a16="http://schemas.microsoft.com/office/drawing/2014/main" val="3070781632"/>
                    </a:ext>
                  </a:extLst>
                </a:gridCol>
                <a:gridCol w="841696">
                  <a:extLst>
                    <a:ext uri="{9D8B030D-6E8A-4147-A177-3AD203B41FA5}">
                      <a16:colId xmlns:a16="http://schemas.microsoft.com/office/drawing/2014/main" val="2085007031"/>
                    </a:ext>
                  </a:extLst>
                </a:gridCol>
                <a:gridCol w="1002383">
                  <a:extLst>
                    <a:ext uri="{9D8B030D-6E8A-4147-A177-3AD203B41FA5}">
                      <a16:colId xmlns:a16="http://schemas.microsoft.com/office/drawing/2014/main" val="1724289820"/>
                    </a:ext>
                  </a:extLst>
                </a:gridCol>
              </a:tblGrid>
              <a:tr h="138250"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Scenario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scenario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ID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Case Name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Description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Estimated Test Steps</a:t>
                      </a:r>
                      <a:b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</a:b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(might be more or less)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Test Data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8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Pre-condition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</a:rPr>
                        <a:t>Expected Result</a:t>
                      </a:r>
                    </a:p>
                  </a:txBody>
                  <a:tcPr marL="23175" marR="231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95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638476"/>
                  </a:ext>
                </a:extLst>
              </a:tr>
              <a:tr h="967748">
                <a:tc>
                  <a:txBody>
                    <a:bodyPr/>
                    <a:lstStyle/>
                    <a:p>
                      <a:pPr rtl="0" fontAlgn="t"/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TS-0004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Checkout product from Shopping Cart Page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 - 0011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Verify that the user should successfully checkout the product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-Positive Testing for checkout - User will be able to add billing information and debit card and credit card information, credit/</a:t>
                      </a:r>
                      <a:r>
                        <a:rPr lang="en-US" sz="80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debitcard</a:t>
                      </a:r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information is provided in the Test data column</a:t>
                      </a: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 Select any product.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2 Navigate to that specific product page 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 Select product option (brand, quantity, size if display on screen) 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 Click on Add to Cart button.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5 Click on "View cart" button or View cart icon 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6 Navigate to cart page 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 Click on "Proceed to checkout" button.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8 Navigate to checkout page (http://demo.perscholastraining.com/checkout/) 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8 Enter Billing details. 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 Enter credit cart / debit cart information, that is provided in Test Data column. 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Click on "terms and conditions" checkbox</a:t>
                      </a:r>
                    </a:p>
                    <a:p>
                      <a:pPr rtl="0" fontAlgn="t"/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11 Click on "Place order" button</a:t>
                      </a:r>
                    </a:p>
                    <a:p>
                      <a:pPr rtl="0" fontAlgn="t"/>
                      <a:endParaRPr lang="en-US" sz="1000" i="0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 Enter billing details. - Click on checkbox for "terms and conditions". 1) Credit card number: 4242424242424242 2) Expiration date: 05/26 3) Security code: 222</a:t>
                      </a:r>
                    </a:p>
                    <a:p>
                      <a:pPr algn="l" rtl="0" fontAlgn="b"/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Products must be added to the cart</a:t>
                      </a:r>
                    </a:p>
                    <a:p>
                      <a:pPr rtl="0" fontAlgn="t"/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800" b="1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Navigate to the http://demo.perscholastraining.com/checkout/order-received page.</a:t>
                      </a:r>
                      <a:br>
                        <a:rPr lang="en-US" sz="800" b="1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US" sz="800" b="1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The below message will show non that page.</a:t>
                      </a:r>
                      <a:br>
                        <a:rPr lang="en-US" sz="800" b="1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US" sz="800" b="1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Order received</a:t>
                      </a:r>
                      <a:endParaRPr lang="en-US" sz="800" b="1" i="0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28575" marR="28575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880970"/>
                  </a:ext>
                </a:extLst>
              </a:tr>
            </a:tbl>
          </a:graphicData>
        </a:graphic>
      </p:graphicFrame>
      <p:pic>
        <p:nvPicPr>
          <p:cNvPr id="107" name="Picture 106">
            <a:extLst>
              <a:ext uri="{FF2B5EF4-FFF2-40B4-BE49-F238E27FC236}">
                <a16:creationId xmlns:a16="http://schemas.microsoft.com/office/drawing/2014/main" id="{9489FB02-0D3A-1C47-35CD-61D4A0CD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71" y="4014912"/>
            <a:ext cx="2770779" cy="216150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E3E39291-B2E1-639B-B7AB-EEFC2380A090}"/>
              </a:ext>
            </a:extLst>
          </p:cNvPr>
          <p:cNvSpPr txBox="1"/>
          <p:nvPr/>
        </p:nvSpPr>
        <p:spPr>
          <a:xfrm>
            <a:off x="971550" y="4014912"/>
            <a:ext cx="5576570" cy="28161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u="sng" dirty="0">
                <a:solidFill>
                  <a:schemeClr val="tx2"/>
                </a:solidFill>
              </a:rPr>
              <a:t>TEST ACTIONS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Login to the application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Add products in cart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Proceed to checkout 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3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Product Checkout</a:t>
            </a:r>
            <a:r>
              <a:rPr lang="en-US" dirty="0"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pic>
        <p:nvPicPr>
          <p:cNvPr id="14346" name="Picture 10">
            <a:extLst>
              <a:ext uri="{FF2B5EF4-FFF2-40B4-BE49-F238E27FC236}">
                <a16:creationId xmlns:a16="http://schemas.microsoft.com/office/drawing/2014/main" id="{3313C88B-CEF1-5BAB-5BCF-34658E33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45" y="1130831"/>
            <a:ext cx="7791450" cy="492252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E58375-3F3E-F999-8E36-BC2029B70D1D}"/>
              </a:ext>
            </a:extLst>
          </p:cNvPr>
          <p:cNvSpPr txBox="1"/>
          <p:nvPr/>
        </p:nvSpPr>
        <p:spPr>
          <a:xfrm>
            <a:off x="689484" y="1130831"/>
            <a:ext cx="2846960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Product Checkout Page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Locators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Web Elements</a:t>
            </a: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66D6B-A93E-D2C5-47EE-BE4106CD91B8}"/>
              </a:ext>
            </a:extLst>
          </p:cNvPr>
          <p:cNvSpPr txBox="1"/>
          <p:nvPr/>
        </p:nvSpPr>
        <p:spPr>
          <a:xfrm>
            <a:off x="1396521" y="2690721"/>
            <a:ext cx="1595599" cy="553998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ELEMENTS TO PERFORM ACTION ON IFRAME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326676-18FD-B621-4478-7EEEE1855A20}"/>
              </a:ext>
            </a:extLst>
          </p:cNvPr>
          <p:cNvCxnSpPr>
            <a:cxnSpLocks/>
          </p:cNvCxnSpPr>
          <p:nvPr/>
        </p:nvCxnSpPr>
        <p:spPr>
          <a:xfrm>
            <a:off x="3020695" y="2967720"/>
            <a:ext cx="36068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9FEE894-18D9-8F06-8745-CD33685F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1933575"/>
            <a:ext cx="2728284" cy="255202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9E797B-6475-C4CE-B35D-7A50B20F9C0E}"/>
              </a:ext>
            </a:extLst>
          </p:cNvPr>
          <p:cNvCxnSpPr>
            <a:cxnSpLocks/>
          </p:cNvCxnSpPr>
          <p:nvPr/>
        </p:nvCxnSpPr>
        <p:spPr>
          <a:xfrm flipV="1">
            <a:off x="6870700" y="3854420"/>
            <a:ext cx="1784858" cy="1545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740F46-BD03-472E-F3E8-C0A9F1DF0717}"/>
              </a:ext>
            </a:extLst>
          </p:cNvPr>
          <p:cNvCxnSpPr>
            <a:cxnSpLocks/>
          </p:cNvCxnSpPr>
          <p:nvPr/>
        </p:nvCxnSpPr>
        <p:spPr>
          <a:xfrm flipV="1">
            <a:off x="8096250" y="3232745"/>
            <a:ext cx="1877595" cy="11987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8BDF05-CE52-ABB5-7452-083D9E9427B8}"/>
              </a:ext>
            </a:extLst>
          </p:cNvPr>
          <p:cNvCxnSpPr>
            <a:cxnSpLocks/>
          </p:cNvCxnSpPr>
          <p:nvPr/>
        </p:nvCxnSpPr>
        <p:spPr>
          <a:xfrm>
            <a:off x="7938610" y="2200296"/>
            <a:ext cx="932113" cy="6175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A97633D-4F88-3EA9-172C-2F5E2694A0BE}"/>
              </a:ext>
            </a:extLst>
          </p:cNvPr>
          <p:cNvCxnSpPr>
            <a:cxnSpLocks/>
          </p:cNvCxnSpPr>
          <p:nvPr/>
        </p:nvCxnSpPr>
        <p:spPr>
          <a:xfrm>
            <a:off x="7937406" y="2866269"/>
            <a:ext cx="865111" cy="286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5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52643"/>
            <a:ext cx="7532276" cy="1347471"/>
          </a:xfrm>
        </p:spPr>
        <p:txBody>
          <a:bodyPr/>
          <a:lstStyle/>
          <a:p>
            <a:r>
              <a:rPr lang="en-US" spc="100" dirty="0"/>
              <a:t>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046306"/>
            <a:ext cx="2133600" cy="537098"/>
          </a:xfrm>
        </p:spPr>
        <p:txBody>
          <a:bodyPr/>
          <a:lstStyle/>
          <a:p>
            <a:r>
              <a:rPr lang="en-US"/>
              <a:t>01. FRONT-END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639004"/>
            <a:ext cx="2133600" cy="78999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 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046306"/>
            <a:ext cx="2128157" cy="537098"/>
          </a:xfrm>
        </p:spPr>
        <p:txBody>
          <a:bodyPr/>
          <a:lstStyle/>
          <a:p>
            <a:r>
              <a:rPr lang="en-US"/>
              <a:t>02. BUSINESS-LOGIC 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359309"/>
            <a:ext cx="2133600" cy="492558"/>
          </a:xfrm>
        </p:spPr>
        <p:txBody>
          <a:bodyPr/>
          <a:lstStyle/>
          <a:p>
            <a:r>
              <a:rPr lang="en-US"/>
              <a:t>03. BACK-END LAYER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4925112"/>
            <a:ext cx="2133600" cy="789996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MYSQL Server &amp; WorkBench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359309"/>
            <a:ext cx="2128157" cy="492558"/>
          </a:xfrm>
        </p:spPr>
        <p:txBody>
          <a:bodyPr/>
          <a:lstStyle/>
          <a:p>
            <a:r>
              <a:rPr lang="en-US"/>
              <a:t>04. TESTING FRAMEWORK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4925112"/>
            <a:ext cx="2128157" cy="789996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285750" indent="-285750">
              <a:buChar char="•"/>
            </a:pPr>
            <a:r>
              <a:rPr lang="en-US" sz="1300" dirty="0"/>
              <a:t>JUNIT</a:t>
            </a:r>
            <a:endParaRPr lang="en-US" dirty="0"/>
          </a:p>
          <a:p>
            <a:pPr marL="285750" indent="-285750">
              <a:buChar char="•"/>
            </a:pPr>
            <a:r>
              <a:rPr lang="en-US" sz="1300" dirty="0"/>
              <a:t>SELENIUM</a:t>
            </a:r>
          </a:p>
          <a:p>
            <a:pPr marL="285750" indent="-285750">
              <a:buChar char="•"/>
            </a:pPr>
            <a:r>
              <a:rPr lang="en-US" sz="1300" dirty="0"/>
              <a:t>TESTNG</a:t>
            </a:r>
            <a:endParaRPr lang="en-US" sz="800" dirty="0">
              <a:solidFill>
                <a:srgbClr val="A72A1E"/>
              </a:solidFill>
            </a:endParaRPr>
          </a:p>
          <a:p>
            <a:pPr marL="285750" indent="-285750">
              <a:buChar char="•"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359309"/>
            <a:ext cx="2129245" cy="492558"/>
          </a:xfrm>
        </p:spPr>
        <p:txBody>
          <a:bodyPr/>
          <a:lstStyle/>
          <a:p>
            <a:r>
              <a:rPr lang="en-US"/>
              <a:t>05. CI/CD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4925112"/>
            <a:ext cx="2129245" cy="789996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Char char="•"/>
            </a:pPr>
            <a:r>
              <a:rPr lang="en-US"/>
              <a:t>JENKINS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4685096F-4403-511B-B6BE-57B363DF86A2}"/>
              </a:ext>
            </a:extLst>
          </p:cNvPr>
          <p:cNvSpPr txBox="1">
            <a:spLocks/>
          </p:cNvSpPr>
          <p:nvPr/>
        </p:nvSpPr>
        <p:spPr>
          <a:xfrm>
            <a:off x="9072154" y="4359309"/>
            <a:ext cx="2129245" cy="49255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06. VERSION CONTROL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8E0594-F3C7-AD76-CC89-9E2E5B9F8A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JDBC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CE7E1E5-A6CF-17E5-8CA0-3E761F9079D6}"/>
              </a:ext>
            </a:extLst>
          </p:cNvPr>
          <p:cNvSpPr txBox="1">
            <a:spLocks/>
          </p:cNvSpPr>
          <p:nvPr/>
        </p:nvSpPr>
        <p:spPr>
          <a:xfrm>
            <a:off x="8934850" y="4919361"/>
            <a:ext cx="2129245" cy="78999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-569726"/>
            <a:ext cx="10163506" cy="1348451"/>
          </a:xfrm>
        </p:spPr>
        <p:txBody>
          <a:bodyPr/>
          <a:lstStyle/>
          <a:p>
            <a:r>
              <a:rPr lang="en-US" dirty="0"/>
              <a:t>Test Scenario: Product Checkout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859325C-F758-7F52-7082-8394C6C89A64}"/>
              </a:ext>
            </a:extLst>
          </p:cNvPr>
          <p:cNvSpPr txBox="1"/>
          <p:nvPr/>
        </p:nvSpPr>
        <p:spPr>
          <a:xfrm>
            <a:off x="936457" y="989543"/>
            <a:ext cx="231400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1400" u="sng" dirty="0">
                <a:solidFill>
                  <a:schemeClr val="tx2"/>
                </a:solidFill>
                <a:ea typeface="+mn-lt"/>
                <a:cs typeface="+mn-lt"/>
              </a:rPr>
              <a:t>Test Methods 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ea typeface="+mn-lt"/>
                <a:cs typeface="+mn-lt"/>
              </a:rPr>
              <a:t>Elements in iframe 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ea typeface="+mn-lt"/>
                <a:cs typeface="+mn-lt"/>
              </a:rPr>
              <a:t>Java Script Executor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9489FB02-0D3A-1C47-35CD-61D4A0CDD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64" y="3992423"/>
            <a:ext cx="2770779" cy="216150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108" name="Picture 2">
            <a:extLst>
              <a:ext uri="{FF2B5EF4-FFF2-40B4-BE49-F238E27FC236}">
                <a16:creationId xmlns:a16="http://schemas.microsoft.com/office/drawing/2014/main" id="{15BCF0FB-BFA8-114F-6581-4BB95C86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1140451"/>
            <a:ext cx="7985760" cy="5125212"/>
          </a:xfrm>
          <a:prstGeom prst="rect">
            <a:avLst/>
          </a:prstGeom>
          <a:noFill/>
          <a:effectLst>
            <a:glow rad="127000">
              <a:schemeClr val="accent1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18DAB293-17DC-0BC9-E183-92B6BF89D434}"/>
              </a:ext>
            </a:extLst>
          </p:cNvPr>
          <p:cNvSpPr txBox="1"/>
          <p:nvPr/>
        </p:nvSpPr>
        <p:spPr>
          <a:xfrm>
            <a:off x="1601793" y="2728799"/>
            <a:ext cx="1143174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LOGIC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E90FF92-6704-D413-A4E0-BA4E8DF5C730}"/>
              </a:ext>
            </a:extLst>
          </p:cNvPr>
          <p:cNvCxnSpPr/>
          <p:nvPr/>
        </p:nvCxnSpPr>
        <p:spPr>
          <a:xfrm>
            <a:off x="5177682" y="5090912"/>
            <a:ext cx="3030673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083112A3-C377-2897-316E-6FF5356B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34" y="1588507"/>
            <a:ext cx="2698008" cy="4229101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198A9EC-5315-8754-E85F-B2EE768DA2F3}"/>
              </a:ext>
            </a:extLst>
          </p:cNvPr>
          <p:cNvCxnSpPr>
            <a:cxnSpLocks/>
          </p:cNvCxnSpPr>
          <p:nvPr/>
        </p:nvCxnSpPr>
        <p:spPr>
          <a:xfrm>
            <a:off x="2772227" y="2851909"/>
            <a:ext cx="67582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8902209-B728-16BC-1978-0543A1AAA892}"/>
              </a:ext>
            </a:extLst>
          </p:cNvPr>
          <p:cNvCxnSpPr>
            <a:cxnSpLocks/>
          </p:cNvCxnSpPr>
          <p:nvPr/>
        </p:nvCxnSpPr>
        <p:spPr>
          <a:xfrm>
            <a:off x="7978749" y="1588507"/>
            <a:ext cx="729399" cy="13601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418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Scenario: Product Checkout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46F6DA4-C5EA-3F90-9B03-233E5358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28" y="1109472"/>
            <a:ext cx="8180832" cy="5222748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12D94-9D18-E1AE-863F-7E73D6851400}"/>
              </a:ext>
            </a:extLst>
          </p:cNvPr>
          <p:cNvSpPr txBox="1"/>
          <p:nvPr/>
        </p:nvSpPr>
        <p:spPr>
          <a:xfrm>
            <a:off x="699212" y="1130831"/>
            <a:ext cx="2846960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1600" u="sng" dirty="0">
                <a:solidFill>
                  <a:schemeClr val="tx2"/>
                </a:solidFill>
                <a:ea typeface="+mn-lt"/>
                <a:cs typeface="+mn-lt"/>
              </a:rPr>
              <a:t>Test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Custom made cssSelector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Screenshots Captured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7A9F5-062E-EB5E-E64E-AE3CDC254311}"/>
              </a:ext>
            </a:extLst>
          </p:cNvPr>
          <p:cNvSpPr txBox="1"/>
          <p:nvPr/>
        </p:nvSpPr>
        <p:spPr>
          <a:xfrm>
            <a:off x="1494790" y="3228945"/>
            <a:ext cx="1439802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IMPLEMENTATION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A3F583-07BC-1B55-DBC7-AABC882E0B10}"/>
              </a:ext>
            </a:extLst>
          </p:cNvPr>
          <p:cNvCxnSpPr>
            <a:cxnSpLocks/>
          </p:cNvCxnSpPr>
          <p:nvPr/>
        </p:nvCxnSpPr>
        <p:spPr>
          <a:xfrm>
            <a:off x="2963167" y="3429000"/>
            <a:ext cx="38963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B43F1-B527-5EBF-1665-C76570D0E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258" y="4182300"/>
            <a:ext cx="2782102" cy="214992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74CA5A-87E0-D579-A29A-5030277688EA}"/>
              </a:ext>
            </a:extLst>
          </p:cNvPr>
          <p:cNvCxnSpPr>
            <a:cxnSpLocks/>
          </p:cNvCxnSpPr>
          <p:nvPr/>
        </p:nvCxnSpPr>
        <p:spPr>
          <a:xfrm>
            <a:off x="8356600" y="4083050"/>
            <a:ext cx="400050" cy="37176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0259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Dependencies: </a:t>
            </a:r>
            <a:r>
              <a:rPr lang="en-US" dirty="0" err="1"/>
              <a:t>POM.xml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32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F6AB7-6493-2823-2A7C-C933DD5418F5}"/>
              </a:ext>
            </a:extLst>
          </p:cNvPr>
          <p:cNvSpPr txBox="1"/>
          <p:nvPr/>
        </p:nvSpPr>
        <p:spPr>
          <a:xfrm>
            <a:off x="651850" y="1273716"/>
            <a:ext cx="2734396" cy="324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Build Configuration for Maven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Plugin Management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Test Dependencies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Build Dependencies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D8593-E573-CDF8-5EDA-FA4A66E362D5}"/>
              </a:ext>
            </a:extLst>
          </p:cNvPr>
          <p:cNvSpPr txBox="1"/>
          <p:nvPr/>
        </p:nvSpPr>
        <p:spPr>
          <a:xfrm>
            <a:off x="1233170" y="2999375"/>
            <a:ext cx="1325250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CONFIGURATION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AE3DDC-D6AD-6ABA-6B21-7DC0660F8AD5}"/>
              </a:ext>
            </a:extLst>
          </p:cNvPr>
          <p:cNvCxnSpPr>
            <a:cxnSpLocks/>
          </p:cNvCxnSpPr>
          <p:nvPr/>
        </p:nvCxnSpPr>
        <p:spPr>
          <a:xfrm>
            <a:off x="2606045" y="3199430"/>
            <a:ext cx="73723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D672FF4-0716-B4F7-89A4-F937A9F8D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238" y="1072342"/>
            <a:ext cx="8058912" cy="5184862"/>
          </a:xfrm>
          <a:prstGeom prst="rect">
            <a:avLst/>
          </a:prstGeom>
          <a:noFill/>
          <a:effectLst>
            <a:glow rad="127000">
              <a:schemeClr val="accent1">
                <a:alpha val="99000"/>
              </a:schemeClr>
            </a:glow>
            <a:softEdge rad="0"/>
          </a:effec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C7AA1-5FF6-1D97-4222-DA91699EDAF9}"/>
              </a:ext>
            </a:extLst>
          </p:cNvPr>
          <p:cNvCxnSpPr/>
          <p:nvPr/>
        </p:nvCxnSpPr>
        <p:spPr>
          <a:xfrm>
            <a:off x="5183505" y="1633970"/>
            <a:ext cx="116378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86F0AB-E797-D193-1239-58CB9FC3B42D}"/>
              </a:ext>
            </a:extLst>
          </p:cNvPr>
          <p:cNvCxnSpPr>
            <a:cxnSpLocks/>
          </p:cNvCxnSpPr>
          <p:nvPr/>
        </p:nvCxnSpPr>
        <p:spPr>
          <a:xfrm>
            <a:off x="5183505" y="2654530"/>
            <a:ext cx="134960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0D7313-4395-41B7-CC0D-AD0DB75F46E8}"/>
              </a:ext>
            </a:extLst>
          </p:cNvPr>
          <p:cNvCxnSpPr>
            <a:cxnSpLocks/>
          </p:cNvCxnSpPr>
          <p:nvPr/>
        </p:nvCxnSpPr>
        <p:spPr>
          <a:xfrm>
            <a:off x="5169303" y="3562176"/>
            <a:ext cx="136380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467EC3-7825-6870-2818-D7024153CC8A}"/>
              </a:ext>
            </a:extLst>
          </p:cNvPr>
          <p:cNvCxnSpPr>
            <a:cxnSpLocks/>
          </p:cNvCxnSpPr>
          <p:nvPr/>
        </p:nvCxnSpPr>
        <p:spPr>
          <a:xfrm>
            <a:off x="5629275" y="4146838"/>
            <a:ext cx="55245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FF44FDE-8629-22BC-2D6E-5AF344EFA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1072341"/>
            <a:ext cx="4110651" cy="5135949"/>
          </a:xfrm>
          <a:prstGeom prst="rect">
            <a:avLst/>
          </a:prstGeom>
          <a:noFill/>
          <a:effectLst>
            <a:glow rad="127000">
              <a:schemeClr val="accent1">
                <a:alpha val="99000"/>
              </a:schemeClr>
            </a:glow>
            <a:softEdge rad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62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Framework: </a:t>
            </a:r>
            <a:r>
              <a:rPr lang="en-US" dirty="0" err="1"/>
              <a:t>TestNG.xml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33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CCF7B-2BF0-DE1D-86F7-4A9AFF313ACF}"/>
              </a:ext>
            </a:extLst>
          </p:cNvPr>
          <p:cNvSpPr txBox="1"/>
          <p:nvPr/>
        </p:nvSpPr>
        <p:spPr>
          <a:xfrm>
            <a:off x="678942" y="1156520"/>
            <a:ext cx="2846960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Automation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Test Suite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Test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Test Scripts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C8AB4-0A7E-A596-7E88-D8D9731EBC01}"/>
              </a:ext>
            </a:extLst>
          </p:cNvPr>
          <p:cNvSpPr txBox="1"/>
          <p:nvPr/>
        </p:nvSpPr>
        <p:spPr>
          <a:xfrm>
            <a:off x="1316059" y="3265247"/>
            <a:ext cx="1333979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CONFIGURATION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CB64D8-5017-FDF0-49FF-FB067AD4322B}"/>
              </a:ext>
            </a:extLst>
          </p:cNvPr>
          <p:cNvCxnSpPr>
            <a:cxnSpLocks/>
          </p:cNvCxnSpPr>
          <p:nvPr/>
        </p:nvCxnSpPr>
        <p:spPr>
          <a:xfrm>
            <a:off x="2695382" y="3417647"/>
            <a:ext cx="53359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D1EDBA9-E0B9-115B-99F2-73EF7B275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626" y="1086934"/>
            <a:ext cx="7087589" cy="50706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E931EA-EFFB-3296-94E0-A08762006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26" y="1114341"/>
            <a:ext cx="7087589" cy="5043268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C5500B-356C-6ADB-CC79-C6FB717D8A85}"/>
              </a:ext>
            </a:extLst>
          </p:cNvPr>
          <p:cNvSpPr txBox="1"/>
          <p:nvPr/>
        </p:nvSpPr>
        <p:spPr>
          <a:xfrm>
            <a:off x="1316059" y="4285384"/>
            <a:ext cx="1333979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TESTNG REPORT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C5FF28-6CEA-5248-5DE7-096B8E95762B}"/>
              </a:ext>
            </a:extLst>
          </p:cNvPr>
          <p:cNvCxnSpPr>
            <a:cxnSpLocks/>
          </p:cNvCxnSpPr>
          <p:nvPr/>
        </p:nvCxnSpPr>
        <p:spPr>
          <a:xfrm flipV="1">
            <a:off x="2687507" y="4408493"/>
            <a:ext cx="533593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9312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60385"/>
            <a:ext cx="10274324" cy="1329541"/>
          </a:xfrm>
        </p:spPr>
        <p:txBody>
          <a:bodyPr/>
          <a:lstStyle/>
          <a:p>
            <a:r>
              <a:rPr lang="en-US" dirty="0"/>
              <a:t>Test Results: Product Checkout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A24F6F-0B57-781A-43C1-42EA8FE4D2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387980-1BA0-528C-A43B-EAFBADE095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DDD7C9-274C-0B39-C899-AFF55023F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6D52A7-FA7B-C1B1-C574-2EA12D3136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D7BAEF-BF39-3BDC-D3B6-968661C3AD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69FEDC-9664-CD25-4103-3C8AB8AE1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D85B1F0-90DA-BE2A-9C7D-DEA69995C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F9A6DAA-D0FA-C36A-CD63-C88E27111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DC42D48-BE29-B52D-0C33-B4A2E073C8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66FED-FA2E-C3F7-78BA-95092D7C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67" y="2193073"/>
            <a:ext cx="9923109" cy="313323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73445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Output: Screenshot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35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CE656-03A8-5607-A612-1CDCEF5B823D}"/>
              </a:ext>
            </a:extLst>
          </p:cNvPr>
          <p:cNvSpPr txBox="1"/>
          <p:nvPr/>
        </p:nvSpPr>
        <p:spPr>
          <a:xfrm>
            <a:off x="4724400" y="3200400"/>
            <a:ext cx="27432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TC-0005A-image1.jpg</a:t>
            </a:r>
          </a:p>
          <a:p>
            <a:r>
              <a:rPr lang="en-US"/>
              <a:t>TC0005B-image1.jpg</a:t>
            </a:r>
          </a:p>
          <a:p>
            <a:r>
              <a:rPr lang="en-US"/>
              <a:t>TC0005C-image1.jpg</a:t>
            </a:r>
          </a:p>
          <a:p>
            <a:r>
              <a:rPr lang="en-US"/>
              <a:t>TC0006A-image1.jpg</a:t>
            </a:r>
          </a:p>
          <a:p>
            <a:r>
              <a:rPr lang="en-US"/>
              <a:t>TC0007A-image1.jpg</a:t>
            </a:r>
          </a:p>
          <a:p>
            <a:r>
              <a:rPr lang="en-US"/>
              <a:t>TC0007B-image1.jpg</a:t>
            </a:r>
          </a:p>
          <a:p>
            <a:r>
              <a:rPr lang="en-US"/>
              <a:t>TC0008A-image1.jpg</a:t>
            </a:r>
          </a:p>
          <a:p>
            <a:r>
              <a:rPr lang="en-US"/>
              <a:t>TC0008B-image1.jpg</a:t>
            </a:r>
          </a:p>
          <a:p>
            <a:r>
              <a:rPr lang="en-US"/>
              <a:t>TC0008C-image1.jpg</a:t>
            </a:r>
          </a:p>
          <a:p>
            <a:r>
              <a:rPr lang="en-US"/>
              <a:t>TC0008C-image2.jpg</a:t>
            </a:r>
          </a:p>
          <a:p>
            <a:r>
              <a:rPr lang="en-US"/>
              <a:t>TC0008D-image1.jpg</a:t>
            </a:r>
          </a:p>
          <a:p>
            <a:r>
              <a:rPr lang="en-US"/>
              <a:t>TC0008E-image1.jpg</a:t>
            </a:r>
          </a:p>
          <a:p>
            <a:r>
              <a:rPr lang="en-US"/>
              <a:t>TC0009-image1.jpg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CD9E8-9468-A5E8-1035-C1D1E175B6A8}"/>
              </a:ext>
            </a:extLst>
          </p:cNvPr>
          <p:cNvSpPr txBox="1"/>
          <p:nvPr/>
        </p:nvSpPr>
        <p:spPr>
          <a:xfrm>
            <a:off x="381467" y="1876948"/>
            <a:ext cx="2846960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cs typeface="Arial"/>
              </a:rPr>
              <a:t>Screen shots captured for product add to cart.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endParaRPr lang="en-US" dirty="0">
              <a:solidFill>
                <a:schemeClr val="tx2"/>
              </a:solidFill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6D6EC-D997-C961-9F96-4F41369DA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87" y="1139283"/>
            <a:ext cx="8229600" cy="3873699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6517B-77FD-B014-5D68-DF1D029F0DCC}"/>
              </a:ext>
            </a:extLst>
          </p:cNvPr>
          <p:cNvSpPr txBox="1"/>
          <p:nvPr/>
        </p:nvSpPr>
        <p:spPr>
          <a:xfrm>
            <a:off x="1683527" y="2671385"/>
            <a:ext cx="975835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TEST OUTPUT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09CFF0-BE68-856E-23C7-267BBDA7A572}"/>
              </a:ext>
            </a:extLst>
          </p:cNvPr>
          <p:cNvCxnSpPr>
            <a:cxnSpLocks/>
          </p:cNvCxnSpPr>
          <p:nvPr/>
        </p:nvCxnSpPr>
        <p:spPr>
          <a:xfrm>
            <a:off x="2695575" y="2785391"/>
            <a:ext cx="666182" cy="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1AA2DB79-C63F-D707-09A5-A3D2B540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67" y="1139283"/>
            <a:ext cx="8229600" cy="3873699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BBDCF49-6381-9C42-F2BA-BCDC1614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47" y="1133156"/>
            <a:ext cx="8229600" cy="3873699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39805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DD5E-D4C8-7B27-3E58-3145357B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Execution: Pipeline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E1CE-460A-3EEE-B08F-B9C86B4F50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87B7C-7213-E2CE-FE40-B2D9DED403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pic>
        <p:nvPicPr>
          <p:cNvPr id="3" name="Content Placeholder 2" descr="A group of people with blonde hair&#10;&#10;Description automatically generated">
            <a:extLst>
              <a:ext uri="{FF2B5EF4-FFF2-40B4-BE49-F238E27FC236}">
                <a16:creationId xmlns:a16="http://schemas.microsoft.com/office/drawing/2014/main" id="{3A6A0843-ED7D-A9ED-1DBA-EA41FB10D4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3579" y="3280918"/>
            <a:ext cx="1197864" cy="98953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E1EA9-C2A3-B2F5-2E45-769E3BEEF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627" y="2448199"/>
            <a:ext cx="1865376" cy="621792"/>
          </a:xfrm>
          <a:prstGeom prst="rect">
            <a:avLst/>
          </a:prstGeom>
        </p:spPr>
      </p:pic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71E74561-DD40-206C-8EC8-DF0EA25EE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731" y="3642867"/>
            <a:ext cx="1536192" cy="434177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7345274A-9E62-B455-469D-B411F2C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999" y="4296589"/>
            <a:ext cx="847725" cy="15621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0FBB20-3475-39F8-8D01-610D6BBE4E6A}"/>
              </a:ext>
            </a:extLst>
          </p:cNvPr>
          <p:cNvCxnSpPr>
            <a:cxnSpLocks/>
          </p:cNvCxnSpPr>
          <p:nvPr/>
        </p:nvCxnSpPr>
        <p:spPr>
          <a:xfrm>
            <a:off x="2243455" y="3757980"/>
            <a:ext cx="748665" cy="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87A0D-F363-9205-68D2-8749B6699A5A}"/>
              </a:ext>
            </a:extLst>
          </p:cNvPr>
          <p:cNvCxnSpPr>
            <a:cxnSpLocks/>
          </p:cNvCxnSpPr>
          <p:nvPr/>
        </p:nvCxnSpPr>
        <p:spPr>
          <a:xfrm flipV="1">
            <a:off x="5731051" y="2647412"/>
            <a:ext cx="850120" cy="463539"/>
          </a:xfrm>
          <a:prstGeom prst="straightConnector1">
            <a:avLst/>
          </a:prstGeom>
          <a:ln w="47625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2B0F5-B4A7-9262-B372-8145512E8588}"/>
              </a:ext>
            </a:extLst>
          </p:cNvPr>
          <p:cNvCxnSpPr>
            <a:cxnSpLocks/>
          </p:cNvCxnSpPr>
          <p:nvPr/>
        </p:nvCxnSpPr>
        <p:spPr>
          <a:xfrm>
            <a:off x="8781412" y="2710496"/>
            <a:ext cx="1362970" cy="800910"/>
          </a:xfrm>
          <a:prstGeom prst="straightConnector1">
            <a:avLst/>
          </a:prstGeom>
          <a:ln w="47625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E1C9957-76AB-E992-5BBC-1360F1FBD970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rot="10800000" flipV="1">
            <a:off x="7964863" y="3859955"/>
            <a:ext cx="1161869" cy="436633"/>
          </a:xfrm>
          <a:prstGeom prst="bentConnector2">
            <a:avLst/>
          </a:prstGeom>
          <a:ln w="476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3DC39D-9F5F-3357-C5B6-0517FC452E95}"/>
              </a:ext>
            </a:extLst>
          </p:cNvPr>
          <p:cNvSpPr txBox="1"/>
          <p:nvPr/>
        </p:nvSpPr>
        <p:spPr>
          <a:xfrm>
            <a:off x="9346583" y="4106890"/>
            <a:ext cx="1595599" cy="369332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TRIGGERS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E851CAFA-7947-B58A-4DEC-0CCBB7322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390" y="3520112"/>
            <a:ext cx="1200150" cy="619125"/>
          </a:xfrm>
          <a:prstGeom prst="rect">
            <a:avLst/>
          </a:prstGeom>
        </p:spPr>
      </p:pic>
      <p:pic>
        <p:nvPicPr>
          <p:cNvPr id="19" name="Picture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833FF20-6111-97FB-9C4C-3706493E3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051" y="3023742"/>
            <a:ext cx="1874941" cy="62179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9A0C35-923D-2A12-6FF5-6E0C376AE973}"/>
              </a:ext>
            </a:extLst>
          </p:cNvPr>
          <p:cNvCxnSpPr>
            <a:cxnSpLocks/>
          </p:cNvCxnSpPr>
          <p:nvPr/>
        </p:nvCxnSpPr>
        <p:spPr>
          <a:xfrm flipV="1">
            <a:off x="4536980" y="3511406"/>
            <a:ext cx="513712" cy="21915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AC979D-CC87-B0D3-2A37-DF8AA2F214D4}"/>
              </a:ext>
            </a:extLst>
          </p:cNvPr>
          <p:cNvSpPr txBox="1"/>
          <p:nvPr/>
        </p:nvSpPr>
        <p:spPr>
          <a:xfrm>
            <a:off x="970851" y="2842181"/>
            <a:ext cx="1595599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87A845-2F50-37D5-FE97-D8CA4C0B26FD}"/>
              </a:ext>
            </a:extLst>
          </p:cNvPr>
          <p:cNvSpPr txBox="1"/>
          <p:nvPr/>
        </p:nvSpPr>
        <p:spPr>
          <a:xfrm>
            <a:off x="3043950" y="4106890"/>
            <a:ext cx="1595599" cy="369332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PUSH &amp;PULL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674169-4C17-DCA2-9AE1-42BF51E9E0A3}"/>
              </a:ext>
            </a:extLst>
          </p:cNvPr>
          <p:cNvSpPr txBox="1"/>
          <p:nvPr/>
        </p:nvSpPr>
        <p:spPr>
          <a:xfrm>
            <a:off x="-1198949" y="148630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chemeClr val="tx2"/>
                </a:solidFill>
              </a:rPr>
              <a:t>End to End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3571A-5D28-AD66-C79C-ABBE5B76378D}"/>
              </a:ext>
            </a:extLst>
          </p:cNvPr>
          <p:cNvSpPr txBox="1"/>
          <p:nvPr/>
        </p:nvSpPr>
        <p:spPr>
          <a:xfrm>
            <a:off x="4645574" y="2442410"/>
            <a:ext cx="1595599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204864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Execution: Pipeline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37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CE656-03A8-5607-A612-1CDCEF5B823D}"/>
              </a:ext>
            </a:extLst>
          </p:cNvPr>
          <p:cNvSpPr txBox="1"/>
          <p:nvPr/>
        </p:nvSpPr>
        <p:spPr>
          <a:xfrm>
            <a:off x="4724400" y="3200400"/>
            <a:ext cx="27432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TC-0005A-image1.jpg</a:t>
            </a:r>
          </a:p>
          <a:p>
            <a:r>
              <a:rPr lang="en-US" dirty="0"/>
              <a:t>TC0005B-image1.jpg</a:t>
            </a:r>
          </a:p>
          <a:p>
            <a:r>
              <a:rPr lang="en-US" dirty="0"/>
              <a:t>TC0005C-image1.jpg</a:t>
            </a:r>
          </a:p>
          <a:p>
            <a:r>
              <a:rPr lang="en-US" dirty="0"/>
              <a:t>TC0006A-image1.jpg</a:t>
            </a:r>
          </a:p>
          <a:p>
            <a:r>
              <a:rPr lang="en-US" dirty="0"/>
              <a:t>TC0007A-image1.jpg</a:t>
            </a:r>
          </a:p>
          <a:p>
            <a:r>
              <a:rPr lang="en-US" dirty="0"/>
              <a:t>TC0007B-image1.jpg</a:t>
            </a:r>
          </a:p>
          <a:p>
            <a:r>
              <a:rPr lang="en-US" dirty="0"/>
              <a:t>TC0008A-image1.jpg</a:t>
            </a:r>
          </a:p>
          <a:p>
            <a:r>
              <a:rPr lang="en-US" dirty="0"/>
              <a:t>TC0008B-image1.jpg</a:t>
            </a:r>
          </a:p>
          <a:p>
            <a:r>
              <a:rPr lang="en-US" dirty="0"/>
              <a:t>TC0008C-image1.jpg</a:t>
            </a:r>
          </a:p>
          <a:p>
            <a:r>
              <a:rPr lang="en-US" dirty="0"/>
              <a:t>TC0008C-image2.jpg</a:t>
            </a:r>
          </a:p>
          <a:p>
            <a:r>
              <a:rPr lang="en-US" dirty="0"/>
              <a:t>TC0008D-image1.jpg</a:t>
            </a:r>
          </a:p>
          <a:p>
            <a:r>
              <a:rPr lang="en-US" dirty="0"/>
              <a:t>TC0008E-image1.jpg</a:t>
            </a:r>
          </a:p>
          <a:p>
            <a:r>
              <a:rPr lang="en-US" dirty="0"/>
              <a:t>TC0009-image1.jpg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CD9E8-9468-A5E8-1035-C1D1E175B6A8}"/>
              </a:ext>
            </a:extLst>
          </p:cNvPr>
          <p:cNvSpPr txBox="1"/>
          <p:nvPr/>
        </p:nvSpPr>
        <p:spPr>
          <a:xfrm>
            <a:off x="381467" y="1876948"/>
            <a:ext cx="284696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cs typeface="Arial"/>
              </a:rPr>
              <a:t>Source code pushed to Capstone-Project-QA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cs typeface="Arial"/>
              </a:rPr>
              <a:t>1</a:t>
            </a:r>
            <a:r>
              <a:rPr lang="en-US" baseline="30000" dirty="0">
                <a:solidFill>
                  <a:schemeClr val="tx2"/>
                </a:solidFill>
                <a:cs typeface="Arial"/>
              </a:rPr>
              <a:t>st</a:t>
            </a:r>
            <a:r>
              <a:rPr lang="en-US" dirty="0">
                <a:solidFill>
                  <a:schemeClr val="tx2"/>
                </a:solidFill>
                <a:cs typeface="Arial"/>
              </a:rPr>
              <a:t> Test Scenario  from Jenkins build Trigger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cs typeface="Arial"/>
              </a:rPr>
              <a:t>2</a:t>
            </a:r>
            <a:r>
              <a:rPr lang="en-US" baseline="30000" dirty="0">
                <a:solidFill>
                  <a:schemeClr val="tx2"/>
                </a:solidFill>
                <a:cs typeface="Arial"/>
              </a:rPr>
              <a:t>nd</a:t>
            </a:r>
            <a:r>
              <a:rPr lang="en-US" dirty="0">
                <a:solidFill>
                  <a:schemeClr val="tx2"/>
                </a:solidFill>
                <a:cs typeface="Arial"/>
              </a:rPr>
              <a:t> Test Scenario from Command Prompt Apache Maven build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endParaRPr lang="en-US" dirty="0">
              <a:solidFill>
                <a:schemeClr val="tx2"/>
              </a:solidFill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DE4F3-FB09-F11A-58D3-10361D936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874" y="1143000"/>
            <a:ext cx="7865452" cy="457200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3F54C7-AC2B-FD94-03EC-0CF37EEAB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874" y="1161599"/>
            <a:ext cx="7872984" cy="4570017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444930-456A-BE8F-D5D7-E1D1BB5A5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874" y="1126384"/>
            <a:ext cx="7937574" cy="4570017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sp>
        <p:nvSpPr>
          <p:cNvPr id="6" name="TextBox 5">
            <a:hlinkClick r:id="rId8"/>
            <a:extLst>
              <a:ext uri="{FF2B5EF4-FFF2-40B4-BE49-F238E27FC236}">
                <a16:creationId xmlns:a16="http://schemas.microsoft.com/office/drawing/2014/main" id="{080595B0-60BE-BA94-973C-721E9EE9B773}"/>
              </a:ext>
            </a:extLst>
          </p:cNvPr>
          <p:cNvSpPr txBox="1"/>
          <p:nvPr/>
        </p:nvSpPr>
        <p:spPr>
          <a:xfrm>
            <a:off x="1394128" y="4380942"/>
            <a:ext cx="1595599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hlinkClick r:id="rId8"/>
              </a:rPr>
              <a:t>DEMO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90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43" y="431320"/>
            <a:ext cx="4242062" cy="1333543"/>
          </a:xfrm>
        </p:spPr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810201"/>
            <a:ext cx="4572001" cy="2560320"/>
          </a:xfrm>
        </p:spPr>
        <p:txBody>
          <a:bodyPr vert="horz" lIns="0" tIns="0" rIns="0" bIns="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38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QA Automation</a:t>
            </a:r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6096000" y="0"/>
            <a:ext cx="6096000" cy="6880543"/>
          </a:xfr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9E2419D-6AD0-175E-6494-12D6E300AF3E}"/>
              </a:ext>
            </a:extLst>
          </p:cNvPr>
          <p:cNvSpPr txBox="1"/>
          <p:nvPr/>
        </p:nvSpPr>
        <p:spPr>
          <a:xfrm>
            <a:off x="1122331" y="2884415"/>
            <a:ext cx="4973669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7CA655"/>
                </a:solidFill>
              </a:rPr>
              <a:t>Version compatibility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7CA655"/>
                </a:solidFill>
              </a:rPr>
              <a:t>Choosing the right test approach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7CA655"/>
                </a:solidFill>
              </a:rPr>
              <a:t>Understanding the plugins and dependencies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7CA65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7CA65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7CA65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7CA655"/>
              </a:solidFill>
            </a:endParaRPr>
          </a:p>
          <a:p>
            <a:endParaRPr lang="en-US" dirty="0">
              <a:solidFill>
                <a:srgbClr val="7CA655"/>
              </a:solidFill>
            </a:endParaRPr>
          </a:p>
          <a:p>
            <a:endParaRPr lang="en-US" dirty="0">
              <a:solidFill>
                <a:srgbClr val="7CA655"/>
              </a:solidFill>
            </a:endParaRPr>
          </a:p>
          <a:p>
            <a:endParaRPr lang="en-US" dirty="0">
              <a:solidFill>
                <a:srgbClr val="7CA655"/>
              </a:solidFill>
            </a:endParaRPr>
          </a:p>
          <a:p>
            <a:endParaRPr lang="en-US" dirty="0">
              <a:solidFill>
                <a:srgbClr val="7CA655"/>
              </a:solidFill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D9409A39-C434-C51E-77C9-BED832D041D0}"/>
              </a:ext>
            </a:extLst>
          </p:cNvPr>
          <p:cNvSpPr txBox="1">
            <a:spLocks/>
          </p:cNvSpPr>
          <p:nvPr/>
        </p:nvSpPr>
        <p:spPr>
          <a:xfrm>
            <a:off x="813758" y="2639683"/>
            <a:ext cx="4242062" cy="13335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RESOURC</a:t>
            </a: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04" y="431320"/>
            <a:ext cx="4788401" cy="1333543"/>
          </a:xfrm>
        </p:spPr>
        <p:txBody>
          <a:bodyPr/>
          <a:lstStyle/>
          <a:p>
            <a:pPr algn="ctr"/>
            <a:r>
              <a:rPr lang="en-US" dirty="0"/>
              <a:t>RESOURCES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810201"/>
            <a:ext cx="4572001" cy="2560320"/>
          </a:xfrm>
        </p:spPr>
        <p:txBody>
          <a:bodyPr vert="horz" lIns="0" tIns="0" rIns="0" bIns="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39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QA Automation</a:t>
            </a:r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>
          <a:xfrm>
            <a:off x="6096000" y="0"/>
            <a:ext cx="6096000" cy="6880543"/>
          </a:xfr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9E2419D-6AD0-175E-6494-12D6E300AF3E}"/>
              </a:ext>
            </a:extLst>
          </p:cNvPr>
          <p:cNvSpPr txBox="1"/>
          <p:nvPr/>
        </p:nvSpPr>
        <p:spPr>
          <a:xfrm>
            <a:off x="1341406" y="2810201"/>
            <a:ext cx="5221319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7CA655"/>
                </a:solidFill>
              </a:rPr>
              <a:t>Per Scholas Training documents and GLABS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7CA655"/>
                </a:solidFill>
              </a:rPr>
              <a:t>Stack-over flow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7CA655"/>
                </a:solidFill>
              </a:rPr>
              <a:t>Browser Stack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7CA655"/>
                </a:solidFill>
              </a:rPr>
              <a:t>You Tube videos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7CA65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7CA65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7CA65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7CA655"/>
              </a:solidFill>
            </a:endParaRPr>
          </a:p>
          <a:p>
            <a:endParaRPr lang="en-US" dirty="0">
              <a:solidFill>
                <a:srgbClr val="7CA655"/>
              </a:solidFill>
            </a:endParaRPr>
          </a:p>
          <a:p>
            <a:endParaRPr lang="en-US" dirty="0">
              <a:solidFill>
                <a:srgbClr val="7CA655"/>
              </a:solidFill>
            </a:endParaRPr>
          </a:p>
          <a:p>
            <a:endParaRPr lang="en-US" dirty="0">
              <a:solidFill>
                <a:srgbClr val="7CA655"/>
              </a:solidFill>
            </a:endParaRPr>
          </a:p>
          <a:p>
            <a:endParaRPr lang="en-US" dirty="0">
              <a:solidFill>
                <a:srgbClr val="7CA6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9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105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2092817"/>
            <a:ext cx="4941477" cy="1563483"/>
          </a:xfrm>
        </p:spPr>
        <p:txBody>
          <a:bodyPr/>
          <a:lstStyle/>
          <a:p>
            <a:r>
              <a:rPr lang="en-US" dirty="0"/>
              <a:t>Ecommerce Web UI Testing Case Study</a:t>
            </a:r>
          </a:p>
        </p:txBody>
      </p:sp>
    </p:spTree>
    <p:extLst>
      <p:ext uri="{BB962C8B-B14F-4D97-AF65-F5344CB8AC3E}">
        <p14:creationId xmlns:p14="http://schemas.microsoft.com/office/powerpoint/2010/main" val="3009574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8" y="5422"/>
            <a:ext cx="10853072" cy="826924"/>
          </a:xfrm>
        </p:spPr>
        <p:txBody>
          <a:bodyPr/>
          <a:lstStyle/>
          <a:p>
            <a:r>
              <a:rPr lang="en-US" sz="4000" dirty="0"/>
              <a:t>Postman :Application Programming Interface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40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CD9E8-9468-A5E8-1035-C1D1E175B6A8}"/>
              </a:ext>
            </a:extLst>
          </p:cNvPr>
          <p:cNvSpPr txBox="1"/>
          <p:nvPr/>
        </p:nvSpPr>
        <p:spPr>
          <a:xfrm>
            <a:off x="845205" y="1361543"/>
            <a:ext cx="2846960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cs typeface="Arial"/>
              </a:rPr>
              <a:t>Unit Testing using Postman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endParaRPr lang="en-US" dirty="0">
              <a:solidFill>
                <a:schemeClr val="tx2"/>
              </a:solidFill>
              <a:cs typeface="Arial"/>
            </a:endParaRPr>
          </a:p>
          <a:p>
            <a:endParaRPr lang="en-US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576C48-01B4-3FEC-3AB1-83042B23F06C}"/>
              </a:ext>
            </a:extLst>
          </p:cNvPr>
          <p:cNvSpPr/>
          <p:nvPr/>
        </p:nvSpPr>
        <p:spPr>
          <a:xfrm>
            <a:off x="5131210" y="2134773"/>
            <a:ext cx="1043213" cy="425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DESKTOP BOWSER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0658D8-3F7B-518D-95F8-71A3F720B689}"/>
              </a:ext>
            </a:extLst>
          </p:cNvPr>
          <p:cNvSpPr/>
          <p:nvPr/>
        </p:nvSpPr>
        <p:spPr>
          <a:xfrm>
            <a:off x="7319999" y="2165232"/>
            <a:ext cx="751831" cy="136090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BUSINESS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B8142-825E-70C2-6C85-2AF70028EA88}"/>
              </a:ext>
            </a:extLst>
          </p:cNvPr>
          <p:cNvSpPr/>
          <p:nvPr/>
        </p:nvSpPr>
        <p:spPr>
          <a:xfrm>
            <a:off x="8075651" y="2459713"/>
            <a:ext cx="370686" cy="7564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4E21A1D5-2D16-D49F-0E57-A73252894245}"/>
              </a:ext>
            </a:extLst>
          </p:cNvPr>
          <p:cNvSpPr/>
          <p:nvPr/>
        </p:nvSpPr>
        <p:spPr>
          <a:xfrm>
            <a:off x="9131231" y="2203402"/>
            <a:ext cx="768925" cy="1002713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4628D0-BCF6-37F3-5E5D-34DF3837DCFD}"/>
              </a:ext>
            </a:extLst>
          </p:cNvPr>
          <p:cNvSpPr/>
          <p:nvPr/>
        </p:nvSpPr>
        <p:spPr>
          <a:xfrm>
            <a:off x="5131210" y="1060416"/>
            <a:ext cx="1059396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APPLICATION LAYER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608622-8D42-43A4-FE33-54ED9BF289AE}"/>
              </a:ext>
            </a:extLst>
          </p:cNvPr>
          <p:cNvSpPr txBox="1"/>
          <p:nvPr/>
        </p:nvSpPr>
        <p:spPr>
          <a:xfrm>
            <a:off x="6199302" y="2102377"/>
            <a:ext cx="1125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 Request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7CF7F01-587D-2A8B-A7FA-B7A8B1F2A9F5}"/>
              </a:ext>
            </a:extLst>
          </p:cNvPr>
          <p:cNvCxnSpPr>
            <a:cxnSpLocks/>
          </p:cNvCxnSpPr>
          <p:nvPr/>
        </p:nvCxnSpPr>
        <p:spPr>
          <a:xfrm>
            <a:off x="8472419" y="2704758"/>
            <a:ext cx="649287" cy="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CA97001-5C53-DC67-1FAC-25C261620C3F}"/>
              </a:ext>
            </a:extLst>
          </p:cNvPr>
          <p:cNvSpPr/>
          <p:nvPr/>
        </p:nvSpPr>
        <p:spPr>
          <a:xfrm>
            <a:off x="5134757" y="3077760"/>
            <a:ext cx="1043213" cy="4251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MOBILE/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TABLET APP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297185-FD04-1C66-0ACC-FD28F7B2099B}"/>
              </a:ext>
            </a:extLst>
          </p:cNvPr>
          <p:cNvSpPr/>
          <p:nvPr/>
        </p:nvSpPr>
        <p:spPr>
          <a:xfrm>
            <a:off x="7112141" y="1045864"/>
            <a:ext cx="1043213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 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C1D097-48EA-DDD9-C4BD-FC0A369944CA}"/>
              </a:ext>
            </a:extLst>
          </p:cNvPr>
          <p:cNvSpPr/>
          <p:nvPr/>
        </p:nvSpPr>
        <p:spPr>
          <a:xfrm>
            <a:off x="8990078" y="1036826"/>
            <a:ext cx="1043213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 LAYER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11A494D-0D2F-FCEA-DA5B-E990954A6FA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74423" y="2347341"/>
            <a:ext cx="1141331" cy="806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3DA1255-3EC3-4BFE-3133-1E35F6C98CFF}"/>
              </a:ext>
            </a:extLst>
          </p:cNvPr>
          <p:cNvCxnSpPr>
            <a:cxnSpLocks/>
          </p:cNvCxnSpPr>
          <p:nvPr/>
        </p:nvCxnSpPr>
        <p:spPr>
          <a:xfrm flipH="1">
            <a:off x="8460562" y="2819432"/>
            <a:ext cx="61070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A13A01C-B522-D46D-BDBB-BE0E0723EF5B}"/>
              </a:ext>
            </a:extLst>
          </p:cNvPr>
          <p:cNvCxnSpPr>
            <a:cxnSpLocks/>
          </p:cNvCxnSpPr>
          <p:nvPr/>
        </p:nvCxnSpPr>
        <p:spPr>
          <a:xfrm flipH="1" flipV="1">
            <a:off x="6174423" y="2472756"/>
            <a:ext cx="1122826" cy="806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0" name="Arrow: Down 89">
            <a:extLst>
              <a:ext uri="{FF2B5EF4-FFF2-40B4-BE49-F238E27FC236}">
                <a16:creationId xmlns:a16="http://schemas.microsoft.com/office/drawing/2014/main" id="{D422461B-BEA9-A642-6862-D019B6136B5A}"/>
              </a:ext>
            </a:extLst>
          </p:cNvPr>
          <p:cNvSpPr/>
          <p:nvPr/>
        </p:nvSpPr>
        <p:spPr>
          <a:xfrm>
            <a:off x="5490949" y="1531620"/>
            <a:ext cx="216131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3DD5C90B-0B6F-591C-74F0-D47DDC50AB38}"/>
              </a:ext>
            </a:extLst>
          </p:cNvPr>
          <p:cNvSpPr/>
          <p:nvPr/>
        </p:nvSpPr>
        <p:spPr>
          <a:xfrm>
            <a:off x="7559932" y="1531788"/>
            <a:ext cx="216131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43DB83BD-199C-D1A8-EABF-1F5164D694E5}"/>
              </a:ext>
            </a:extLst>
          </p:cNvPr>
          <p:cNvSpPr/>
          <p:nvPr/>
        </p:nvSpPr>
        <p:spPr>
          <a:xfrm>
            <a:off x="9393952" y="1554943"/>
            <a:ext cx="216131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4415581-2780-600F-6EA8-CD5911F4145C}"/>
              </a:ext>
            </a:extLst>
          </p:cNvPr>
          <p:cNvSpPr txBox="1"/>
          <p:nvPr/>
        </p:nvSpPr>
        <p:spPr>
          <a:xfrm>
            <a:off x="852240" y="1759639"/>
            <a:ext cx="284696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cs typeface="Arial"/>
              </a:rPr>
              <a:t>CRUD operations performed before testing.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solidFill>
                  <a:srgbClr val="0070C0"/>
                </a:solidFill>
                <a:cs typeface="Arial"/>
              </a:rPr>
              <a:t>C</a:t>
            </a:r>
            <a:r>
              <a:rPr lang="en-US" sz="1600" dirty="0">
                <a:solidFill>
                  <a:schemeClr val="tx2"/>
                </a:solidFill>
                <a:cs typeface="Arial"/>
              </a:rPr>
              <a:t>reate-POST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solidFill>
                  <a:srgbClr val="0070C0"/>
                </a:solidFill>
                <a:cs typeface="Arial"/>
              </a:rPr>
              <a:t>R</a:t>
            </a:r>
            <a:r>
              <a:rPr lang="en-US" sz="1600" dirty="0">
                <a:solidFill>
                  <a:schemeClr val="tx2"/>
                </a:solidFill>
                <a:cs typeface="Arial"/>
              </a:rPr>
              <a:t>ead-GET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solidFill>
                  <a:srgbClr val="0070C0"/>
                </a:solidFill>
                <a:cs typeface="Arial"/>
              </a:rPr>
              <a:t>U</a:t>
            </a:r>
            <a:r>
              <a:rPr lang="en-US" sz="1600" dirty="0">
                <a:solidFill>
                  <a:schemeClr val="tx2"/>
                </a:solidFill>
                <a:cs typeface="Arial"/>
              </a:rPr>
              <a:t>pdate-PATCH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solidFill>
                  <a:srgbClr val="0070C0"/>
                </a:solidFill>
                <a:cs typeface="Arial"/>
              </a:rPr>
              <a:t>D</a:t>
            </a:r>
            <a:r>
              <a:rPr lang="en-US" sz="1600" dirty="0">
                <a:solidFill>
                  <a:schemeClr val="tx2"/>
                </a:solidFill>
                <a:cs typeface="Arial"/>
              </a:rPr>
              <a:t>elete-DEL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endParaRPr lang="en-US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9A336-3257-C950-D3B9-852ADBB6AF97}"/>
              </a:ext>
            </a:extLst>
          </p:cNvPr>
          <p:cNvSpPr txBox="1"/>
          <p:nvPr/>
        </p:nvSpPr>
        <p:spPr>
          <a:xfrm>
            <a:off x="6174423" y="2975357"/>
            <a:ext cx="1153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03DF5-04BA-F707-02C8-E32070CC83AF}"/>
              </a:ext>
            </a:extLst>
          </p:cNvPr>
          <p:cNvSpPr txBox="1"/>
          <p:nvPr/>
        </p:nvSpPr>
        <p:spPr>
          <a:xfrm>
            <a:off x="6174423" y="3365396"/>
            <a:ext cx="115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 Response</a:t>
            </a:r>
          </a:p>
          <a:p>
            <a:r>
              <a:rPr lang="en-US" sz="800" dirty="0">
                <a:solidFill>
                  <a:schemeClr val="bg1"/>
                </a:solidFill>
              </a:rPr>
              <a:t>Status code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82AD59-10F3-EC82-280E-66730F6FDC16}"/>
              </a:ext>
            </a:extLst>
          </p:cNvPr>
          <p:cNvCxnSpPr>
            <a:cxnSpLocks/>
          </p:cNvCxnSpPr>
          <p:nvPr/>
        </p:nvCxnSpPr>
        <p:spPr>
          <a:xfrm>
            <a:off x="6183948" y="3216205"/>
            <a:ext cx="1150410" cy="537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8FCE1D-4045-8589-74EA-B7F7DC35EBDD}"/>
              </a:ext>
            </a:extLst>
          </p:cNvPr>
          <p:cNvCxnSpPr>
            <a:cxnSpLocks/>
          </p:cNvCxnSpPr>
          <p:nvPr/>
        </p:nvCxnSpPr>
        <p:spPr>
          <a:xfrm flipH="1">
            <a:off x="6174423" y="3365396"/>
            <a:ext cx="115041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C55B65B-1FAB-EF2C-D561-BFC08656F714}"/>
              </a:ext>
            </a:extLst>
          </p:cNvPr>
          <p:cNvSpPr txBox="1"/>
          <p:nvPr/>
        </p:nvSpPr>
        <p:spPr>
          <a:xfrm>
            <a:off x="6174424" y="2502797"/>
            <a:ext cx="115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 Response</a:t>
            </a:r>
          </a:p>
          <a:p>
            <a:r>
              <a:rPr lang="en-US" sz="800" dirty="0">
                <a:solidFill>
                  <a:schemeClr val="bg1"/>
                </a:solidFill>
              </a:rPr>
              <a:t>Status code</a:t>
            </a: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3632A2D8-BB51-C193-FAE8-763514E8F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989" y="4177937"/>
            <a:ext cx="2007733" cy="174545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726FC46D-21F0-A8E9-74DC-B82E9ABE041D}"/>
              </a:ext>
            </a:extLst>
          </p:cNvPr>
          <p:cNvCxnSpPr>
            <a:cxnSpLocks/>
          </p:cNvCxnSpPr>
          <p:nvPr/>
        </p:nvCxnSpPr>
        <p:spPr>
          <a:xfrm>
            <a:off x="10085543" y="5272545"/>
            <a:ext cx="180460" cy="0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7" name="Picture 266">
            <a:extLst>
              <a:ext uri="{FF2B5EF4-FFF2-40B4-BE49-F238E27FC236}">
                <a16:creationId xmlns:a16="http://schemas.microsoft.com/office/drawing/2014/main" id="{3763FF32-517D-8793-C089-3C064C943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712" y="4177937"/>
            <a:ext cx="2082864" cy="175567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CBAA4740-7A37-7D86-9E07-7492997F6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3114" y="4159482"/>
            <a:ext cx="2007734" cy="177413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CD7388DF-BD58-03A1-B0BF-5807B6D94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141" y="4177937"/>
            <a:ext cx="2240556" cy="177413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sp>
        <p:nvSpPr>
          <p:cNvPr id="283" name="Arrow: Curved Down 282">
            <a:extLst>
              <a:ext uri="{FF2B5EF4-FFF2-40B4-BE49-F238E27FC236}">
                <a16:creationId xmlns:a16="http://schemas.microsoft.com/office/drawing/2014/main" id="{FA43C35A-9D49-888B-E719-6C8DF00F659B}"/>
              </a:ext>
            </a:extLst>
          </p:cNvPr>
          <p:cNvSpPr/>
          <p:nvPr/>
        </p:nvSpPr>
        <p:spPr>
          <a:xfrm>
            <a:off x="3952874" y="3862334"/>
            <a:ext cx="1554251" cy="23750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4" name="Arrow: Curved Down 283">
            <a:extLst>
              <a:ext uri="{FF2B5EF4-FFF2-40B4-BE49-F238E27FC236}">
                <a16:creationId xmlns:a16="http://schemas.microsoft.com/office/drawing/2014/main" id="{F7827C35-F955-081D-2389-7688E969C09E}"/>
              </a:ext>
            </a:extLst>
          </p:cNvPr>
          <p:cNvSpPr/>
          <p:nvPr/>
        </p:nvSpPr>
        <p:spPr>
          <a:xfrm>
            <a:off x="6221536" y="3812880"/>
            <a:ext cx="1554251" cy="23750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2" name="Arrow: Curved Down 291">
            <a:extLst>
              <a:ext uri="{FF2B5EF4-FFF2-40B4-BE49-F238E27FC236}">
                <a16:creationId xmlns:a16="http://schemas.microsoft.com/office/drawing/2014/main" id="{49A91B81-B701-F5DD-1FA0-CAA44E6C8BBF}"/>
              </a:ext>
            </a:extLst>
          </p:cNvPr>
          <p:cNvSpPr/>
          <p:nvPr/>
        </p:nvSpPr>
        <p:spPr>
          <a:xfrm>
            <a:off x="8806587" y="3837582"/>
            <a:ext cx="1554251" cy="23750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1" name="Speech Bubble: Rectangle with Corners Rounded 230">
            <a:extLst>
              <a:ext uri="{FF2B5EF4-FFF2-40B4-BE49-F238E27FC236}">
                <a16:creationId xmlns:a16="http://schemas.microsoft.com/office/drawing/2014/main" id="{657AE2EB-6B0D-1103-C2A1-01009E9D59C4}"/>
              </a:ext>
            </a:extLst>
          </p:cNvPr>
          <p:cNvSpPr/>
          <p:nvPr/>
        </p:nvSpPr>
        <p:spPr>
          <a:xfrm>
            <a:off x="2243455" y="3553771"/>
            <a:ext cx="1085812" cy="272415"/>
          </a:xfrm>
          <a:prstGeom prst="wedgeRoundRectCallout">
            <a:avLst>
              <a:gd name="adj1" fmla="val 104329"/>
              <a:gd name="adj2" fmla="val 195229"/>
              <a:gd name="adj3" fmla="val 16667"/>
            </a:avLst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API end point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06603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23ED-A903-2F1B-2AD7-2CEA34AE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52" y="190500"/>
            <a:ext cx="10163506" cy="621381"/>
          </a:xfrm>
        </p:spPr>
        <p:txBody>
          <a:bodyPr/>
          <a:lstStyle/>
          <a:p>
            <a:r>
              <a:rPr lang="en-US" dirty="0"/>
              <a:t>API  Testing :Postman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04FE8-6C00-89FB-AC84-3B7D85FE5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73656" y="1168925"/>
            <a:ext cx="7509417" cy="458325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B031DA-A137-622C-3E7B-98B213BA26B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90588" y="1274763"/>
            <a:ext cx="2425700" cy="26171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latin typeface="+mn-lt"/>
                <a:cs typeface="Arial"/>
              </a:rPr>
              <a:t>API Unit Testing using Postman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+mn-lt"/>
                <a:cs typeface="Arial"/>
              </a:rPr>
              <a:t>Simple Tool Rental API test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endParaRPr lang="en-US" dirty="0">
              <a:solidFill>
                <a:schemeClr val="tx2"/>
              </a:solidFill>
              <a:cs typeface="Arial"/>
            </a:endParaRPr>
          </a:p>
          <a:p>
            <a:endParaRPr lang="en-US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717F1-6EBE-F2BE-BF71-872D43CCA2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BA97-0EFB-64B0-0CD6-0A9708BD2D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6B555-10C5-6160-A57F-EDEED2C7F162}"/>
              </a:ext>
            </a:extLst>
          </p:cNvPr>
          <p:cNvSpPr txBox="1"/>
          <p:nvPr/>
        </p:nvSpPr>
        <p:spPr>
          <a:xfrm>
            <a:off x="892281" y="2390605"/>
            <a:ext cx="284696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cs typeface="Arial"/>
              </a:rPr>
              <a:t>CRUD operations performed before testing.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solidFill>
                  <a:srgbClr val="0070C0"/>
                </a:solidFill>
                <a:cs typeface="Arial"/>
              </a:rPr>
              <a:t>C</a:t>
            </a:r>
            <a:r>
              <a:rPr lang="en-US" sz="1600" dirty="0">
                <a:solidFill>
                  <a:schemeClr val="tx2"/>
                </a:solidFill>
                <a:cs typeface="Arial"/>
              </a:rPr>
              <a:t>reate-POST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solidFill>
                  <a:srgbClr val="0070C0"/>
                </a:solidFill>
                <a:cs typeface="Arial"/>
              </a:rPr>
              <a:t>R</a:t>
            </a:r>
            <a:r>
              <a:rPr lang="en-US" sz="1600" dirty="0">
                <a:solidFill>
                  <a:schemeClr val="tx2"/>
                </a:solidFill>
                <a:cs typeface="Arial"/>
              </a:rPr>
              <a:t>ead-GET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solidFill>
                  <a:srgbClr val="0070C0"/>
                </a:solidFill>
                <a:cs typeface="Arial"/>
              </a:rPr>
              <a:t>U</a:t>
            </a:r>
            <a:r>
              <a:rPr lang="en-US" sz="1600" dirty="0">
                <a:solidFill>
                  <a:schemeClr val="tx2"/>
                </a:solidFill>
                <a:cs typeface="Arial"/>
              </a:rPr>
              <a:t>pdate-PATCH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b="1" dirty="0">
                <a:solidFill>
                  <a:srgbClr val="0070C0"/>
                </a:solidFill>
                <a:cs typeface="Arial"/>
              </a:rPr>
              <a:t>D</a:t>
            </a:r>
            <a:r>
              <a:rPr lang="en-US" sz="1600" dirty="0">
                <a:solidFill>
                  <a:schemeClr val="tx2"/>
                </a:solidFill>
                <a:cs typeface="Arial"/>
              </a:rPr>
              <a:t>elete-DEL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"/>
            </a:endParaRPr>
          </a:p>
          <a:p>
            <a:endParaRPr lang="en-US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87036-6D43-E6B3-987F-19A8A45463BB}"/>
              </a:ext>
            </a:extLst>
          </p:cNvPr>
          <p:cNvSpPr txBox="1"/>
          <p:nvPr/>
        </p:nvSpPr>
        <p:spPr>
          <a:xfrm>
            <a:off x="9086850" y="2423473"/>
            <a:ext cx="740085" cy="246221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baseURL1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40AA3-286B-9D99-B458-D46B77523B13}"/>
              </a:ext>
            </a:extLst>
          </p:cNvPr>
          <p:cNvSpPr txBox="1"/>
          <p:nvPr/>
        </p:nvSpPr>
        <p:spPr>
          <a:xfrm>
            <a:off x="1599223" y="3971978"/>
            <a:ext cx="1142090" cy="553998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API REQUIREMENTS DOCUMENTATION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83A30-D291-EF10-121E-1A0951B36DEC}"/>
              </a:ext>
            </a:extLst>
          </p:cNvPr>
          <p:cNvCxnSpPr>
            <a:cxnSpLocks/>
          </p:cNvCxnSpPr>
          <p:nvPr/>
        </p:nvCxnSpPr>
        <p:spPr>
          <a:xfrm>
            <a:off x="8491883" y="2544448"/>
            <a:ext cx="59496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6BE16C7-A8BF-76C2-F9FF-89054437041A}"/>
              </a:ext>
            </a:extLst>
          </p:cNvPr>
          <p:cNvSpPr/>
          <p:nvPr/>
        </p:nvSpPr>
        <p:spPr>
          <a:xfrm>
            <a:off x="7258050" y="3095625"/>
            <a:ext cx="352425" cy="2247900"/>
          </a:xfrm>
          <a:prstGeom prst="rightBrace">
            <a:avLst>
              <a:gd name="adj1" fmla="val 8333"/>
              <a:gd name="adj2" fmla="val 49624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ABCD1-8FDB-286C-B33A-42489B718C01}"/>
              </a:ext>
            </a:extLst>
          </p:cNvPr>
          <p:cNvSpPr txBox="1"/>
          <p:nvPr/>
        </p:nvSpPr>
        <p:spPr>
          <a:xfrm>
            <a:off x="7610476" y="4096464"/>
            <a:ext cx="881408" cy="246221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End points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A94023B-FDE3-7BA1-7216-79E636E70008}"/>
              </a:ext>
            </a:extLst>
          </p:cNvPr>
          <p:cNvCxnSpPr>
            <a:cxnSpLocks/>
          </p:cNvCxnSpPr>
          <p:nvPr/>
        </p:nvCxnSpPr>
        <p:spPr>
          <a:xfrm>
            <a:off x="2772230" y="4256960"/>
            <a:ext cx="57233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2050BE61-8725-13F8-5053-48E920078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557" y="1168925"/>
            <a:ext cx="7891410" cy="516329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9F3853C-10D7-2F64-62C5-902348430221}"/>
              </a:ext>
            </a:extLst>
          </p:cNvPr>
          <p:cNvSpPr txBox="1"/>
          <p:nvPr/>
        </p:nvSpPr>
        <p:spPr>
          <a:xfrm>
            <a:off x="9000482" y="2490706"/>
            <a:ext cx="909126" cy="246221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BaseURL1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B71FB3-4569-16C6-A93F-AD608601EA59}"/>
              </a:ext>
            </a:extLst>
          </p:cNvPr>
          <p:cNvCxnSpPr>
            <a:cxnSpLocks/>
          </p:cNvCxnSpPr>
          <p:nvPr/>
        </p:nvCxnSpPr>
        <p:spPr>
          <a:xfrm>
            <a:off x="8491883" y="2613817"/>
            <a:ext cx="46672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3" name="Right Brace 82">
            <a:extLst>
              <a:ext uri="{FF2B5EF4-FFF2-40B4-BE49-F238E27FC236}">
                <a16:creationId xmlns:a16="http://schemas.microsoft.com/office/drawing/2014/main" id="{E361518C-FC50-6C61-BA09-3BD9B55EC548}"/>
              </a:ext>
            </a:extLst>
          </p:cNvPr>
          <p:cNvSpPr/>
          <p:nvPr/>
        </p:nvSpPr>
        <p:spPr>
          <a:xfrm>
            <a:off x="6896100" y="3200399"/>
            <a:ext cx="714375" cy="2409825"/>
          </a:xfrm>
          <a:prstGeom prst="rightBrace">
            <a:avLst>
              <a:gd name="adj1" fmla="val 8333"/>
              <a:gd name="adj2" fmla="val 48814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9352053-F690-C2DA-B9BD-11CF02FD984E}"/>
              </a:ext>
            </a:extLst>
          </p:cNvPr>
          <p:cNvSpPr txBox="1"/>
          <p:nvPr/>
        </p:nvSpPr>
        <p:spPr>
          <a:xfrm>
            <a:off x="7607370" y="4252116"/>
            <a:ext cx="909126" cy="40011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API End points </a:t>
            </a:r>
          </a:p>
        </p:txBody>
      </p:sp>
    </p:spTree>
    <p:extLst>
      <p:ext uri="{BB962C8B-B14F-4D97-AF65-F5344CB8AC3E}">
        <p14:creationId xmlns:p14="http://schemas.microsoft.com/office/powerpoint/2010/main" val="208408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23ED-A903-2F1B-2AD7-2CEA34AE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52" y="190500"/>
            <a:ext cx="10163506" cy="621381"/>
          </a:xfrm>
        </p:spPr>
        <p:txBody>
          <a:bodyPr/>
          <a:lstStyle/>
          <a:p>
            <a:r>
              <a:rPr lang="en-US" dirty="0"/>
              <a:t>API  Testing :Postman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717F1-6EBE-F2BE-BF71-872D43CCA2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BA97-0EFB-64B0-0CD6-0A9708BD2D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E5CBA-A5B2-210A-C150-90A765A8D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95" t="30922" r="55337" b="13598"/>
          <a:stretch/>
        </p:blipFill>
        <p:spPr>
          <a:xfrm>
            <a:off x="1051810" y="1267269"/>
            <a:ext cx="1940310" cy="341738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44206B-9472-814F-0CDF-FF9BB96953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61" t="17383" r="7566"/>
          <a:stretch/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D21A29D-BA5A-9200-296D-ECAB615AA172}"/>
              </a:ext>
            </a:extLst>
          </p:cNvPr>
          <p:cNvCxnSpPr/>
          <p:nvPr/>
        </p:nvCxnSpPr>
        <p:spPr>
          <a:xfrm>
            <a:off x="2560320" y="1930801"/>
            <a:ext cx="7315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25F516B-B0B8-005B-255B-4D82C1BCD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137B0DF-7E04-C62B-47D0-CE47418FA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4651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99E0D22-9F54-8659-95AD-5E7D4BC37416}"/>
              </a:ext>
            </a:extLst>
          </p:cNvPr>
          <p:cNvCxnSpPr/>
          <p:nvPr/>
        </p:nvCxnSpPr>
        <p:spPr>
          <a:xfrm>
            <a:off x="2560320" y="2408379"/>
            <a:ext cx="7315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020C390-C7A8-3175-0AA2-98C19CA11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2887261-EF75-CBD2-B726-8CE8B57CF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8ECB537-418D-515C-FF70-C823D4161FAA}"/>
              </a:ext>
            </a:extLst>
          </p:cNvPr>
          <p:cNvCxnSpPr>
            <a:cxnSpLocks/>
          </p:cNvCxnSpPr>
          <p:nvPr/>
        </p:nvCxnSpPr>
        <p:spPr>
          <a:xfrm>
            <a:off x="2560320" y="2638601"/>
            <a:ext cx="7315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3B6AAD41-5A2F-9487-228A-2C238E10B0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D71A7CC-056E-F425-4CA7-D46253C86C05}"/>
              </a:ext>
            </a:extLst>
          </p:cNvPr>
          <p:cNvCxnSpPr>
            <a:cxnSpLocks/>
          </p:cNvCxnSpPr>
          <p:nvPr/>
        </p:nvCxnSpPr>
        <p:spPr>
          <a:xfrm>
            <a:off x="2560320" y="2878550"/>
            <a:ext cx="7315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16715A4-5B6C-AA35-EE4C-47F695916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94FD001-1936-E0FB-2AAC-936C7785A6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1B688F-5361-8449-BD2B-18860DA8AB84}"/>
              </a:ext>
            </a:extLst>
          </p:cNvPr>
          <p:cNvCxnSpPr>
            <a:cxnSpLocks/>
          </p:cNvCxnSpPr>
          <p:nvPr/>
        </p:nvCxnSpPr>
        <p:spPr>
          <a:xfrm>
            <a:off x="2560320" y="4314432"/>
            <a:ext cx="7315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6C429A-2B6C-25BC-75F9-2E5D57A756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971675C-3C88-BFB6-C5B2-9D85F5B438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4651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F103566-CBA5-A689-A128-6B985F81DDA8}"/>
              </a:ext>
            </a:extLst>
          </p:cNvPr>
          <p:cNvCxnSpPr>
            <a:cxnSpLocks/>
          </p:cNvCxnSpPr>
          <p:nvPr/>
        </p:nvCxnSpPr>
        <p:spPr>
          <a:xfrm>
            <a:off x="2560320" y="3312483"/>
            <a:ext cx="7315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4" name="Picture 123">
            <a:extLst>
              <a:ext uri="{FF2B5EF4-FFF2-40B4-BE49-F238E27FC236}">
                <a16:creationId xmlns:a16="http://schemas.microsoft.com/office/drawing/2014/main" id="{4473EFCB-9862-07FB-8B86-F40E1A49A0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4651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A547F73-D8A5-054C-157A-B6155EFB722B}"/>
              </a:ext>
            </a:extLst>
          </p:cNvPr>
          <p:cNvCxnSpPr>
            <a:cxnSpLocks/>
          </p:cNvCxnSpPr>
          <p:nvPr/>
        </p:nvCxnSpPr>
        <p:spPr>
          <a:xfrm>
            <a:off x="2560320" y="3093241"/>
            <a:ext cx="7315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F751C3-E1CE-99FE-A445-7139043B55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6E9ECD3-F255-1787-7FA6-AEE79B54F95F}"/>
              </a:ext>
            </a:extLst>
          </p:cNvPr>
          <p:cNvCxnSpPr>
            <a:cxnSpLocks/>
          </p:cNvCxnSpPr>
          <p:nvPr/>
        </p:nvCxnSpPr>
        <p:spPr>
          <a:xfrm>
            <a:off x="2560320" y="3818226"/>
            <a:ext cx="7315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232CC573-D334-6947-147B-B30E536890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54652" y="1160978"/>
            <a:ext cx="7716099" cy="5029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127000">
              <a:schemeClr val="accent1"/>
            </a:glow>
          </a:effec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0831C22-A15D-F7B6-84BB-3BA8DCA1A341}"/>
              </a:ext>
            </a:extLst>
          </p:cNvPr>
          <p:cNvCxnSpPr>
            <a:cxnSpLocks/>
          </p:cNvCxnSpPr>
          <p:nvPr/>
        </p:nvCxnSpPr>
        <p:spPr>
          <a:xfrm>
            <a:off x="2560320" y="4081868"/>
            <a:ext cx="73152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578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Performance Testing: JMeter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799694" y="1222565"/>
            <a:ext cx="2746319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JMeter Test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Thread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Sampler--Http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Listener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View Results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Aggregate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Response time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View results in table</a:t>
            </a:r>
          </a:p>
          <a:p>
            <a:endParaRPr lang="en-US" u="sng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890DD-7645-E9B3-9A58-8805ABDCD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302" y="2643942"/>
            <a:ext cx="1285466" cy="731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39A78A-A296-7181-A2A1-42A7CFF7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864" y="1166371"/>
            <a:ext cx="1102273" cy="10859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B29F84-9CED-8649-5310-C7C225E5D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864" y="2400300"/>
            <a:ext cx="1102273" cy="10859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932505-FA06-2F52-B601-3E5196382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863" y="4177220"/>
            <a:ext cx="1102273" cy="10859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BEF907-D1FB-4030-5102-8E70500EA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990" y="2354269"/>
            <a:ext cx="1049039" cy="11320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6A5D8C-B8B1-D6B0-9BBD-F1520907233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391000" y="3486283"/>
            <a:ext cx="1" cy="690937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AE7DFE-B064-82CF-2FF6-74CF1963BD85}"/>
              </a:ext>
            </a:extLst>
          </p:cNvPr>
          <p:cNvCxnSpPr/>
          <p:nvPr/>
        </p:nvCxnSpPr>
        <p:spPr>
          <a:xfrm>
            <a:off x="6997700" y="1709362"/>
            <a:ext cx="1098550" cy="99053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793233-2A18-9B72-9E7A-0E072CD07D4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6942136" y="3270250"/>
            <a:ext cx="1154114" cy="144996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7A70F2-25F6-8FE1-F476-88FDBA4D6678}"/>
              </a:ext>
            </a:extLst>
          </p:cNvPr>
          <p:cNvCxnSpPr>
            <a:cxnSpLocks/>
          </p:cNvCxnSpPr>
          <p:nvPr/>
        </p:nvCxnSpPr>
        <p:spPr>
          <a:xfrm flipV="1">
            <a:off x="6942136" y="2920276"/>
            <a:ext cx="1211264" cy="230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89EEC7-ABAC-45FA-6B4B-74BF92E34B3D}"/>
              </a:ext>
            </a:extLst>
          </p:cNvPr>
          <p:cNvCxnSpPr>
            <a:cxnSpLocks/>
          </p:cNvCxnSpPr>
          <p:nvPr/>
        </p:nvCxnSpPr>
        <p:spPr>
          <a:xfrm>
            <a:off x="5060950" y="4927600"/>
            <a:ext cx="77891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CBD767-C827-1307-6FE5-787A899EE1FA}"/>
              </a:ext>
            </a:extLst>
          </p:cNvPr>
          <p:cNvCxnSpPr>
            <a:cxnSpLocks/>
          </p:cNvCxnSpPr>
          <p:nvPr/>
        </p:nvCxnSpPr>
        <p:spPr>
          <a:xfrm>
            <a:off x="5055980" y="3009900"/>
            <a:ext cx="78388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25FA99-C7B7-1E06-8FF0-A9899552FA9C}"/>
              </a:ext>
            </a:extLst>
          </p:cNvPr>
          <p:cNvCxnSpPr>
            <a:cxnSpLocks/>
          </p:cNvCxnSpPr>
          <p:nvPr/>
        </p:nvCxnSpPr>
        <p:spPr>
          <a:xfrm>
            <a:off x="5060949" y="1710574"/>
            <a:ext cx="77891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ED8C1C5-E483-A135-27F7-F32525C4A764}"/>
              </a:ext>
            </a:extLst>
          </p:cNvPr>
          <p:cNvSpPr txBox="1"/>
          <p:nvPr/>
        </p:nvSpPr>
        <p:spPr>
          <a:xfrm>
            <a:off x="3802769" y="3429000"/>
            <a:ext cx="1001424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Thread Group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F71E07E-9DFF-1105-A78C-1D91A255F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363" y="3437793"/>
            <a:ext cx="266737" cy="2374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0511A90-E3FB-051A-DA6D-6D6796A2C292}"/>
              </a:ext>
            </a:extLst>
          </p:cNvPr>
          <p:cNvSpPr txBox="1"/>
          <p:nvPr/>
        </p:nvSpPr>
        <p:spPr>
          <a:xfrm>
            <a:off x="5082103" y="1449333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Simulates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F79775-8E7B-C306-166F-9F0807871705}"/>
              </a:ext>
            </a:extLst>
          </p:cNvPr>
          <p:cNvSpPr txBox="1"/>
          <p:nvPr/>
        </p:nvSpPr>
        <p:spPr>
          <a:xfrm>
            <a:off x="5097144" y="2754574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Simulates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EE45B7-7BD6-5D0E-0D49-E98879BC4603}"/>
              </a:ext>
            </a:extLst>
          </p:cNvPr>
          <p:cNvSpPr txBox="1"/>
          <p:nvPr/>
        </p:nvSpPr>
        <p:spPr>
          <a:xfrm>
            <a:off x="5082104" y="4651340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Simulates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C58887-EEDD-514F-1F33-CFCD305CF34B}"/>
              </a:ext>
            </a:extLst>
          </p:cNvPr>
          <p:cNvSpPr txBox="1"/>
          <p:nvPr/>
        </p:nvSpPr>
        <p:spPr>
          <a:xfrm>
            <a:off x="7428538" y="1856176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Request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43FC38-A901-F7A2-9DA2-2DD31BCAD444}"/>
              </a:ext>
            </a:extLst>
          </p:cNvPr>
          <p:cNvSpPr txBox="1"/>
          <p:nvPr/>
        </p:nvSpPr>
        <p:spPr>
          <a:xfrm>
            <a:off x="7138233" y="2668404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Request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58CEEC-98C5-0304-3E83-BC6A2AC47237}"/>
              </a:ext>
            </a:extLst>
          </p:cNvPr>
          <p:cNvSpPr txBox="1"/>
          <p:nvPr/>
        </p:nvSpPr>
        <p:spPr>
          <a:xfrm>
            <a:off x="7497409" y="4054109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Request 50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DFC9AD-F09E-E042-75B8-629C647FAA45}"/>
              </a:ext>
            </a:extLst>
          </p:cNvPr>
          <p:cNvSpPr txBox="1"/>
          <p:nvPr/>
        </p:nvSpPr>
        <p:spPr>
          <a:xfrm>
            <a:off x="8315262" y="3486283"/>
            <a:ext cx="1001424" cy="40011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Application under Test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1F3D4A-58BF-7B46-8D63-DDB94FE5330D}"/>
              </a:ext>
            </a:extLst>
          </p:cNvPr>
          <p:cNvSpPr txBox="1"/>
          <p:nvPr/>
        </p:nvSpPr>
        <p:spPr>
          <a:xfrm>
            <a:off x="3270986" y="3673180"/>
            <a:ext cx="211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Number of Threads/Users(50)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B0ACA4D-4FF3-516E-A632-748DE712A0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654"/>
          <a:stretch/>
        </p:blipFill>
        <p:spPr>
          <a:xfrm>
            <a:off x="6043047" y="1998330"/>
            <a:ext cx="780048" cy="25662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8177934-E969-3BC4-7271-A6FFB533A9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654"/>
          <a:stretch/>
        </p:blipFill>
        <p:spPr>
          <a:xfrm>
            <a:off x="5957058" y="3271705"/>
            <a:ext cx="780048" cy="25662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480D776-9168-3FC0-DFB1-0B9172A2B6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654"/>
          <a:stretch/>
        </p:blipFill>
        <p:spPr>
          <a:xfrm>
            <a:off x="6000975" y="5009021"/>
            <a:ext cx="780048" cy="25662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FEC577-69FA-3414-41CA-C567E42579E7}"/>
              </a:ext>
            </a:extLst>
          </p:cNvPr>
          <p:cNvCxnSpPr/>
          <p:nvPr/>
        </p:nvCxnSpPr>
        <p:spPr>
          <a:xfrm>
            <a:off x="5043503" y="1709362"/>
            <a:ext cx="24954" cy="321823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21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4495-2AC4-BA27-C552-78421D49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Testing: JMeter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FAD8E-13FC-FBBC-91B5-43104F5195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5E67A-242C-68A2-CDDE-303276A3BC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59C0E-0C74-091A-D41D-4B10C8EC3625}"/>
              </a:ext>
            </a:extLst>
          </p:cNvPr>
          <p:cNvSpPr txBox="1"/>
          <p:nvPr/>
        </p:nvSpPr>
        <p:spPr>
          <a:xfrm>
            <a:off x="1008203" y="3242902"/>
            <a:ext cx="2336799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Single User Response Time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4B8B1F9-EE4D-FE8C-388F-BBE7D23E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404" y="1141327"/>
            <a:ext cx="7735824" cy="388086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472AB8-D163-E403-47D2-79B1B7958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665" y="1107057"/>
            <a:ext cx="7735824" cy="3926817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C2B340-4309-0BBF-680C-E2030945D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665" y="1152215"/>
            <a:ext cx="7735824" cy="388086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6FF49B-DB30-9648-CEE8-36F3651B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926" y="1156004"/>
            <a:ext cx="7735824" cy="388086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8668014-06A2-C268-FB60-55BDAC56C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6625" y="1141328"/>
            <a:ext cx="7735824" cy="386451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2A4502-2E6B-FBBB-73C2-08F34BCE9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544" y="4651563"/>
            <a:ext cx="7049484" cy="33342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8C7D068-9657-EB65-7FB3-BD040FD74A07}"/>
              </a:ext>
            </a:extLst>
          </p:cNvPr>
          <p:cNvSpPr txBox="1"/>
          <p:nvPr/>
        </p:nvSpPr>
        <p:spPr>
          <a:xfrm>
            <a:off x="627685" y="1274603"/>
            <a:ext cx="2846960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Single User Thread group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Ramp up time 10s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Response time 30s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HTTP request from PerScholas ecommerce website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3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4495-2AC4-BA27-C552-78421D49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Testing: JMeter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FAD8E-13FC-FBBC-91B5-43104F5195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5E67A-242C-68A2-CDDE-303276A3BC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  <a:endParaRPr lang="en-US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CD32A9-E5B7-CABA-3474-FD8B82CE1C87}"/>
              </a:ext>
            </a:extLst>
          </p:cNvPr>
          <p:cNvSpPr txBox="1"/>
          <p:nvPr/>
        </p:nvSpPr>
        <p:spPr>
          <a:xfrm>
            <a:off x="970852" y="3059708"/>
            <a:ext cx="2299397" cy="246221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50 User Response Time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47A345-E00A-87E2-96C3-410D32AE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62" y="1191479"/>
            <a:ext cx="7735824" cy="321325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7DE90B-ECF9-196B-9B9D-99DAB1C9D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72" y="1165540"/>
            <a:ext cx="7735824" cy="3239069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DFBA8E-1C96-B4F7-9C4D-0675A2A8B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917" y="1178510"/>
            <a:ext cx="7735824" cy="321325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D96C84-0F56-9241-DF61-C9C1862AC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134" y="1165540"/>
            <a:ext cx="7735824" cy="3832403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F9520A-4D22-B61E-3CD1-7B3A5C5FF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254" y="1180070"/>
            <a:ext cx="7735824" cy="3779114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CD9C72C-FD9E-EB44-94E0-C8C0B89FC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25" y="5013608"/>
            <a:ext cx="7049484" cy="33342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F1C2ECA-8A5B-A93E-3DF6-563602BF37BD}"/>
              </a:ext>
            </a:extLst>
          </p:cNvPr>
          <p:cNvSpPr txBox="1"/>
          <p:nvPr/>
        </p:nvSpPr>
        <p:spPr>
          <a:xfrm>
            <a:off x="627685" y="1274603"/>
            <a:ext cx="2846960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50 User Thread group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Ramp up time 10s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Response time 30s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HTTP request from PerScholas ecommerce website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5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2092817"/>
            <a:ext cx="4941477" cy="1563483"/>
          </a:xfrm>
        </p:spPr>
        <p:txBody>
          <a:bodyPr/>
          <a:lstStyle/>
          <a:p>
            <a:r>
              <a:rPr lang="en-US"/>
              <a:t>Back-end  Layer</a:t>
            </a:r>
          </a:p>
        </p:txBody>
      </p:sp>
    </p:spTree>
    <p:extLst>
      <p:ext uri="{BB962C8B-B14F-4D97-AF65-F5344CB8AC3E}">
        <p14:creationId xmlns:p14="http://schemas.microsoft.com/office/powerpoint/2010/main" val="2193020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/>
              <a:t>MySQL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799694" y="1222565"/>
            <a:ext cx="2746319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School Database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Course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Faculty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Department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Student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Conjunction tables for faculty &amp; department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AFF3B21B-CCDD-F68F-FB49-A090ECEA0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t="2441" r="1828" b="2101"/>
          <a:stretch/>
        </p:blipFill>
        <p:spPr>
          <a:xfrm>
            <a:off x="3458464" y="1154292"/>
            <a:ext cx="8100714" cy="406908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747064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/>
              <a:t>MySQL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683390" y="1172458"/>
            <a:ext cx="2573791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Faculty are awarded bonuses based on the progress made by students in their courses.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List faculty name and the average progress of their all their courses.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F42407-0ABF-D4C4-E04A-8757DEA02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" t="1904" r="1125" b="2021"/>
          <a:stretch/>
        </p:blipFill>
        <p:spPr>
          <a:xfrm>
            <a:off x="3494812" y="1151910"/>
            <a:ext cx="8242410" cy="5153892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5B4B78-0891-082C-8FB4-1A8C26EED6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9" t="899" r="4501" b="3818"/>
          <a:stretch/>
        </p:blipFill>
        <p:spPr>
          <a:xfrm>
            <a:off x="5597236" y="1995055"/>
            <a:ext cx="2216728" cy="3131127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071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MySQL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49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672095" y="1250489"/>
            <a:ext cx="2846960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Students are awarded two grades based on the minimum and maximum progress they are making in their courses. 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Minimum and Maximum grade for students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D3E4C1-8743-36AA-7BB5-8525E3191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" t="1567" r="1324" b="3334"/>
          <a:stretch/>
        </p:blipFill>
        <p:spPr>
          <a:xfrm>
            <a:off x="3519055" y="1134029"/>
            <a:ext cx="8250089" cy="479367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1BAEDC-4742-26E0-32B2-1094B1B3FE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7" t="4207" r="2899" b="4207"/>
          <a:stretch/>
        </p:blipFill>
        <p:spPr>
          <a:xfrm>
            <a:off x="6045776" y="2228539"/>
            <a:ext cx="2563091" cy="2604654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38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Test Case Document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1127788" y="1323778"/>
            <a:ext cx="2307021" cy="18004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User Interface Test Requirements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67A55A-1441-0679-548B-6041D399C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809" y="1121160"/>
            <a:ext cx="8210653" cy="5101852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E2DB3D03-6BC7-E832-9C19-525E553DC383}"/>
              </a:ext>
            </a:extLst>
          </p:cNvPr>
          <p:cNvSpPr/>
          <p:nvPr/>
        </p:nvSpPr>
        <p:spPr>
          <a:xfrm>
            <a:off x="9585863" y="1121160"/>
            <a:ext cx="1287914" cy="637162"/>
          </a:xfrm>
          <a:prstGeom prst="wedgeEllipseCallout">
            <a:avLst>
              <a:gd name="adj1" fmla="val -440"/>
              <a:gd name="adj2" fmla="val 99142"/>
            </a:avLst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Test output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51246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/>
              <a:t>JDBC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50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3505201" y="1313292"/>
            <a:ext cx="2775148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Stock Marketing POC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One to many relationship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Database creation using CRUD queries.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C16A27-7E67-0808-F983-8EE31B8FF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7" t="18110" r="37191" b="16178"/>
          <a:stretch/>
        </p:blipFill>
        <p:spPr>
          <a:xfrm>
            <a:off x="964023" y="1844057"/>
            <a:ext cx="2439381" cy="2631791"/>
          </a:xfrm>
          <a:prstGeom prst="rect">
            <a:avLst/>
          </a:prstGeom>
          <a:effectLst>
            <a:glow rad="127566">
              <a:schemeClr val="accent1"/>
            </a:glow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16939B-5D9B-2E3E-D5A4-BDCB7B211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" t="1076" r="7644" b="2450"/>
          <a:stretch/>
        </p:blipFill>
        <p:spPr>
          <a:xfrm>
            <a:off x="6211073" y="1066239"/>
            <a:ext cx="5486400" cy="5265981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998327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/>
              <a:t>JDBC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51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598285" y="1268715"/>
            <a:ext cx="2846960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Requirement Analysis phase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Created an Interface for Stocks, Trades &amp; Traders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696964-60A5-D951-72F5-748F1A3E4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41" y="1144588"/>
            <a:ext cx="8083211" cy="527227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AE126B8-894E-3596-9E84-5F5A4E4836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8" t="4431" r="1770" b="3575"/>
          <a:stretch/>
        </p:blipFill>
        <p:spPr>
          <a:xfrm>
            <a:off x="5670400" y="2736045"/>
            <a:ext cx="5498225" cy="3172691"/>
          </a:xfrm>
          <a:prstGeom prst="rect">
            <a:avLst/>
          </a:prstGeom>
          <a:effectLst>
            <a:glow rad="204334">
              <a:schemeClr val="accent1"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BDF0CF-C1B9-2ACF-E5C3-94B6D7A7C52F}"/>
              </a:ext>
            </a:extLst>
          </p:cNvPr>
          <p:cNvSpPr txBox="1"/>
          <p:nvPr/>
        </p:nvSpPr>
        <p:spPr>
          <a:xfrm>
            <a:off x="572625" y="1268715"/>
            <a:ext cx="2846960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Creating a blueprint for Stocks, Traders and Trade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Encapsulation concept applied for the class variables /instance variables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Getters and Setters method to access the variables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CD2556D-BDE0-3513-B49F-851B86D32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488" y="1144588"/>
            <a:ext cx="8092323" cy="523796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B90BD7-E4DF-384E-2605-F338F6F25D1B}"/>
              </a:ext>
            </a:extLst>
          </p:cNvPr>
          <p:cNvSpPr txBox="1"/>
          <p:nvPr/>
        </p:nvSpPr>
        <p:spPr>
          <a:xfrm>
            <a:off x="559902" y="1273195"/>
            <a:ext cx="2805417" cy="23391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Connecting Business layer with Database layer using JDBC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Creating Connection DAO to connect with MySQL server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EB6A77D-919E-AE40-49F8-465BCE2A3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342" y="1144588"/>
            <a:ext cx="8174129" cy="527227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D4F9EC-1D40-FED9-C8EE-84D6379C64DC}"/>
              </a:ext>
            </a:extLst>
          </p:cNvPr>
          <p:cNvSpPr txBox="1"/>
          <p:nvPr/>
        </p:nvSpPr>
        <p:spPr>
          <a:xfrm>
            <a:off x="572571" y="973184"/>
            <a:ext cx="284696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Business Logic implementation Layer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AF0F06-E770-C219-6C34-2BC42C04D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0627" y="1118540"/>
            <a:ext cx="8174184" cy="5298318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9D14A-7553-3BBB-EC87-D292E38076F3}"/>
              </a:ext>
            </a:extLst>
          </p:cNvPr>
          <p:cNvSpPr txBox="1"/>
          <p:nvPr/>
        </p:nvSpPr>
        <p:spPr>
          <a:xfrm>
            <a:off x="577343" y="1005236"/>
            <a:ext cx="2846960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Object creation phase to insert the stocks data into the database using save method.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9EC824-441A-4412-FBDF-D69C644AF0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512" y="1127119"/>
            <a:ext cx="8170682" cy="527227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780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  <p:bldP spid="14" grpId="0"/>
      <p:bldP spid="14" grpId="1"/>
      <p:bldP spid="16" grpId="0"/>
      <p:bldP spid="16" grpId="1"/>
      <p:bldP spid="18" grpId="0"/>
      <p:bldP spid="1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/>
              <a:t>JDBC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52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751684" y="1020579"/>
            <a:ext cx="2846960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Inserting the records from Business logic layer to  Back-end layer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239ED79-82DC-51AA-A4F8-D725DE353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39" b="10647"/>
          <a:stretch/>
        </p:blipFill>
        <p:spPr>
          <a:xfrm>
            <a:off x="3484324" y="1138080"/>
            <a:ext cx="7755603" cy="516636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DF6E642-454F-784C-62F5-913FFADB1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8" r="13744"/>
          <a:stretch/>
        </p:blipFill>
        <p:spPr>
          <a:xfrm>
            <a:off x="3484324" y="1138081"/>
            <a:ext cx="7755603" cy="516636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8D7735F-53C2-4C41-C8E2-C7549A923F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" r="22495" b="2323"/>
          <a:stretch/>
        </p:blipFill>
        <p:spPr>
          <a:xfrm>
            <a:off x="3484325" y="1138080"/>
            <a:ext cx="7755603" cy="516636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1AF8346-11C2-95DD-E041-E04EEFB479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07" t="-400" r="34648" b="400"/>
          <a:stretch/>
        </p:blipFill>
        <p:spPr>
          <a:xfrm>
            <a:off x="3484325" y="1138077"/>
            <a:ext cx="7755603" cy="5166360"/>
          </a:xfrm>
          <a:prstGeom prst="rect">
            <a:avLst/>
          </a:prstGeom>
          <a:effectLst>
            <a:glow rad="127000">
              <a:schemeClr val="accent1">
                <a:alpha val="91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9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2092817"/>
            <a:ext cx="4941477" cy="1563483"/>
          </a:xfrm>
        </p:spPr>
        <p:txBody>
          <a:bodyPr/>
          <a:lstStyle/>
          <a:p>
            <a:r>
              <a:rPr lang="en-US"/>
              <a:t>Business-Logic  Layer</a:t>
            </a:r>
          </a:p>
        </p:txBody>
      </p:sp>
    </p:spTree>
    <p:extLst>
      <p:ext uri="{BB962C8B-B14F-4D97-AF65-F5344CB8AC3E}">
        <p14:creationId xmlns:p14="http://schemas.microsoft.com/office/powerpoint/2010/main" val="1308557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/>
              <a:t>Java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882531" y="1338104"/>
            <a:ext cx="2430018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Check whether a String is Pangram or not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42C0FD-8FA3-529E-4E30-8830E0B1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192" y="1119309"/>
            <a:ext cx="8229600" cy="5004380"/>
          </a:xfrm>
          <a:prstGeom prst="rect">
            <a:avLst/>
          </a:prstGeom>
          <a:effectLst>
            <a:glow rad="127000">
              <a:schemeClr val="accent1">
                <a:alpha val="91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22280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Java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858642" y="1241632"/>
            <a:ext cx="2602846" cy="1938992"/>
          </a:xfrm>
          <a:prstGeom prst="rect">
            <a:avLst/>
          </a:prstGeom>
          <a:effectLst>
            <a:glow rad="127000">
              <a:schemeClr val="accent1">
                <a:alpha val="91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USER STORY</a:t>
            </a:r>
          </a:p>
          <a:p>
            <a:r>
              <a:rPr lang="en-US" sz="1500" dirty="0">
                <a:solidFill>
                  <a:schemeClr val="tx2"/>
                </a:solidFill>
              </a:rPr>
              <a:t>Users need to add an Account in a Bank Application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5668CC-49FF-3003-ECDB-A24A0B937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88" y="1125655"/>
            <a:ext cx="8163464" cy="5103443"/>
          </a:xfrm>
          <a:prstGeom prst="rect">
            <a:avLst/>
          </a:prstGeom>
          <a:effectLst>
            <a:glow rad="127000">
              <a:schemeClr val="accent1">
                <a:alpha val="91000"/>
              </a:schemeClr>
            </a:glo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4A4DE1-24C2-8721-68D8-10368459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487" y="1140829"/>
            <a:ext cx="8163464" cy="5191391"/>
          </a:xfrm>
          <a:prstGeom prst="rect">
            <a:avLst/>
          </a:prstGeom>
          <a:effectLst>
            <a:glow rad="127000">
              <a:schemeClr val="accent1">
                <a:alpha val="91000"/>
              </a:schemeClr>
            </a:glo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BFB72D-E2D0-1E3C-24D1-2FBEA9446D62}"/>
              </a:ext>
            </a:extLst>
          </p:cNvPr>
          <p:cNvSpPr/>
          <p:nvPr/>
        </p:nvSpPr>
        <p:spPr>
          <a:xfrm>
            <a:off x="1323340" y="2342624"/>
            <a:ext cx="1135238" cy="29817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38333E-B392-A978-CCAB-C62DB763D28B}"/>
              </a:ext>
            </a:extLst>
          </p:cNvPr>
          <p:cNvSpPr/>
          <p:nvPr/>
        </p:nvSpPr>
        <p:spPr>
          <a:xfrm>
            <a:off x="1330436" y="2917907"/>
            <a:ext cx="1128142" cy="29817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BANK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4A0F86-F487-A373-81DD-2EB11CCD60F5}"/>
              </a:ext>
            </a:extLst>
          </p:cNvPr>
          <p:cNvSpPr/>
          <p:nvPr/>
        </p:nvSpPr>
        <p:spPr>
          <a:xfrm>
            <a:off x="1330437" y="4125016"/>
            <a:ext cx="1128142" cy="27480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BANK ACCOUNTS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38914B9-037D-54D7-9C4E-754418C1D635}"/>
              </a:ext>
            </a:extLst>
          </p:cNvPr>
          <p:cNvSpPr/>
          <p:nvPr/>
        </p:nvSpPr>
        <p:spPr>
          <a:xfrm>
            <a:off x="1746605" y="2681050"/>
            <a:ext cx="237577" cy="2241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C0F9ECC-14EB-A684-65A8-FD1BE1F9F1A2}"/>
              </a:ext>
            </a:extLst>
          </p:cNvPr>
          <p:cNvSpPr/>
          <p:nvPr/>
        </p:nvSpPr>
        <p:spPr>
          <a:xfrm>
            <a:off x="1726632" y="3242351"/>
            <a:ext cx="237577" cy="2476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oup of people with blonde hair&#10;&#10;Description automatically generated">
            <a:extLst>
              <a:ext uri="{FF2B5EF4-FFF2-40B4-BE49-F238E27FC236}">
                <a16:creationId xmlns:a16="http://schemas.microsoft.com/office/drawing/2014/main" id="{1FF27C74-DD2A-9458-DC9A-96E0C5091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55" y="3582919"/>
            <a:ext cx="714600" cy="550538"/>
          </a:xfrm>
          <a:prstGeom prst="rect">
            <a:avLst/>
          </a:prstGeom>
        </p:spPr>
      </p:pic>
      <p:pic>
        <p:nvPicPr>
          <p:cNvPr id="31" name="Picture 30" descr="A group of people with blonde hair&#10;&#10;Description automatically generated">
            <a:extLst>
              <a:ext uri="{FF2B5EF4-FFF2-40B4-BE49-F238E27FC236}">
                <a16:creationId xmlns:a16="http://schemas.microsoft.com/office/drawing/2014/main" id="{C57D129F-C2FF-3874-17D5-1EE8EEAD3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90" y="3537754"/>
            <a:ext cx="714600" cy="590322"/>
          </a:xfrm>
          <a:prstGeom prst="rect">
            <a:avLst/>
          </a:prstGeom>
        </p:spPr>
      </p:pic>
      <p:pic>
        <p:nvPicPr>
          <p:cNvPr id="32" name="Picture 31" descr="A group of people with blonde hair&#10;&#10;Description automatically generated">
            <a:extLst>
              <a:ext uri="{FF2B5EF4-FFF2-40B4-BE49-F238E27FC236}">
                <a16:creationId xmlns:a16="http://schemas.microsoft.com/office/drawing/2014/main" id="{E1FC0A51-0D46-218F-D827-69B4E47AC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090" y="3537754"/>
            <a:ext cx="714600" cy="5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/>
              <a:t>Java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870295" y="1124327"/>
            <a:ext cx="2746319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Receives request from User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User to add an account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Bank application connects with bank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2FBF45-95D6-890F-88DA-04DD4F214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338" y="1139928"/>
            <a:ext cx="8383435" cy="5270558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67C4D4-C18D-CB80-898D-EE84E62E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360" y="1131595"/>
            <a:ext cx="8241803" cy="528722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7DCE5-1AE0-4382-09FA-0D005A78B7BE}"/>
              </a:ext>
            </a:extLst>
          </p:cNvPr>
          <p:cNvSpPr txBox="1"/>
          <p:nvPr/>
        </p:nvSpPr>
        <p:spPr>
          <a:xfrm>
            <a:off x="877717" y="2084368"/>
            <a:ext cx="2592775" cy="23391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Bank connects with Bank Account to perform its actions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CA5096-930A-6988-C087-2275086D7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926" y="1132660"/>
            <a:ext cx="8368258" cy="532338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425CF0-01B7-9743-2219-FC313D07E781}"/>
              </a:ext>
            </a:extLst>
          </p:cNvPr>
          <p:cNvSpPr txBox="1"/>
          <p:nvPr/>
        </p:nvSpPr>
        <p:spPr>
          <a:xfrm>
            <a:off x="877717" y="2803372"/>
            <a:ext cx="2738897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Bank Account Objects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Bank Account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Bank Account Name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DD47D70-840F-63A9-7A2A-EC5B3C811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360" y="1139928"/>
            <a:ext cx="8368258" cy="532338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FBBD6C-C132-9E53-E46C-041B36FC6862}"/>
              </a:ext>
            </a:extLst>
          </p:cNvPr>
          <p:cNvSpPr txBox="1"/>
          <p:nvPr/>
        </p:nvSpPr>
        <p:spPr>
          <a:xfrm>
            <a:off x="885141" y="4023360"/>
            <a:ext cx="2746319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Manual testing on Bank Application.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A951653-F34C-8E16-C080-7029BB623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837" y="1151793"/>
            <a:ext cx="8362935" cy="5291038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388270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6" grpId="1"/>
      <p:bldP spid="11" grpId="0"/>
      <p:bldP spid="11" grpId="1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2092817"/>
            <a:ext cx="4941477" cy="1563483"/>
          </a:xfrm>
        </p:spPr>
        <p:txBody>
          <a:bodyPr/>
          <a:lstStyle/>
          <a:p>
            <a:r>
              <a:rPr lang="en-US"/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2463668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/>
              <a:t>Testing Learnings: 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58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38297-3FCC-E45E-0611-83844F6F1DFA}"/>
              </a:ext>
            </a:extLst>
          </p:cNvPr>
          <p:cNvSpPr txBox="1"/>
          <p:nvPr/>
        </p:nvSpPr>
        <p:spPr>
          <a:xfrm>
            <a:off x="964023" y="2834030"/>
            <a:ext cx="7039757" cy="14311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</a:rPr>
              <a:t>White-Box Testing using Junit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F75C17-383B-3D28-52E6-E56BB1BC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332" y="1121430"/>
            <a:ext cx="8125097" cy="5167248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FA5A1C7-E26C-3BFD-CE0D-70D6953A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32" y="1104682"/>
            <a:ext cx="8125097" cy="5183996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94752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2092817"/>
            <a:ext cx="4941477" cy="1563483"/>
          </a:xfrm>
        </p:spPr>
        <p:txBody>
          <a:bodyPr/>
          <a:lstStyle/>
          <a:p>
            <a:r>
              <a:rPr lang="en-US"/>
              <a:t>Front-End Layer</a:t>
            </a:r>
          </a:p>
        </p:txBody>
      </p: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Wire Frame :Electro Web Application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A5C7-6C89-237B-459B-3825836EBDCF}"/>
              </a:ext>
            </a:extLst>
          </p:cNvPr>
          <p:cNvSpPr txBox="1"/>
          <p:nvPr/>
        </p:nvSpPr>
        <p:spPr>
          <a:xfrm>
            <a:off x="819975" y="1560646"/>
            <a:ext cx="284696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Main Pages 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7575A58C-C75D-37DF-F1E4-F6688DF46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707" y="1131629"/>
            <a:ext cx="8177841" cy="4833183"/>
          </a:xfrm>
          <a:prstGeom prst="rect">
            <a:avLst/>
          </a:prstGeom>
          <a:effectLst>
            <a:glow rad="140136">
              <a:schemeClr val="accent1">
                <a:alpha val="93862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08593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Web development :Implementation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QA Automation</a:t>
            </a:r>
          </a:p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2EBFC-D845-01CA-D81D-FA9D427117EF}"/>
              </a:ext>
            </a:extLst>
          </p:cNvPr>
          <p:cNvSpPr txBox="1"/>
          <p:nvPr/>
        </p:nvSpPr>
        <p:spPr>
          <a:xfrm>
            <a:off x="848566" y="1477636"/>
            <a:ext cx="2364805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</a:rPr>
              <a:t>Implementation of frontend technologies </a:t>
            </a:r>
          </a:p>
          <a:p>
            <a:r>
              <a:rPr lang="en-US" sz="1500" dirty="0">
                <a:solidFill>
                  <a:schemeClr val="tx2"/>
                </a:solidFill>
              </a:rPr>
              <a:t>in creating My Portfolio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710190-77AA-E2B3-B4E1-0519C83A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193" y="1118096"/>
            <a:ext cx="8229600" cy="4901152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C275AAA6-B745-DCDD-ACF6-F687A1EAF07A}"/>
              </a:ext>
            </a:extLst>
          </p:cNvPr>
          <p:cNvSpPr txBox="1"/>
          <p:nvPr/>
        </p:nvSpPr>
        <p:spPr>
          <a:xfrm>
            <a:off x="1233170" y="2816464"/>
            <a:ext cx="1595599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 Portfolio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158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Deconstructing the Web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2EBFC-D845-01CA-D81D-FA9D427117EF}"/>
              </a:ext>
            </a:extLst>
          </p:cNvPr>
          <p:cNvSpPr txBox="1"/>
          <p:nvPr/>
        </p:nvSpPr>
        <p:spPr>
          <a:xfrm>
            <a:off x="964023" y="1223859"/>
            <a:ext cx="2430018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HTML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Creating structure to contact page of My Portfolio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CB9956-273F-0F50-0ACE-94AB4CC0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931" y="1130026"/>
            <a:ext cx="8229600" cy="5003621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80C9ED-7C27-55B5-CE8D-3026F6B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931" y="1130036"/>
            <a:ext cx="8229600" cy="5004999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16E80-F1A8-03FE-EDD5-0676A948AC3F}"/>
              </a:ext>
            </a:extLst>
          </p:cNvPr>
          <p:cNvSpPr txBox="1"/>
          <p:nvPr/>
        </p:nvSpPr>
        <p:spPr>
          <a:xfrm>
            <a:off x="964023" y="1223859"/>
            <a:ext cx="2430018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CSS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Adding style to MyContact.html Page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4C56E-7025-37EE-73DF-19C2B2BDADC6}"/>
              </a:ext>
            </a:extLst>
          </p:cNvPr>
          <p:cNvSpPr txBox="1"/>
          <p:nvPr/>
        </p:nvSpPr>
        <p:spPr>
          <a:xfrm>
            <a:off x="971550" y="1223859"/>
            <a:ext cx="2430018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Java Script</a:t>
            </a:r>
          </a:p>
          <a:p>
            <a:r>
              <a:rPr lang="en-US" sz="1600" dirty="0">
                <a:solidFill>
                  <a:schemeClr val="tx2"/>
                </a:solidFill>
              </a:rPr>
              <a:t>Adding interactivity to the front-end user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C451DD-D2A7-1EC1-ABC7-18C191CD8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04" y="1130026"/>
            <a:ext cx="8229600" cy="5008009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7734E38-6337-6B25-A8CA-3D9331AED5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367" r="66856"/>
          <a:stretch/>
        </p:blipFill>
        <p:spPr>
          <a:xfrm>
            <a:off x="1177354" y="2885852"/>
            <a:ext cx="2132202" cy="240085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F4E744-F7AD-7970-58EC-A98AFCBC186A}"/>
              </a:ext>
            </a:extLst>
          </p:cNvPr>
          <p:cNvCxnSpPr>
            <a:cxnSpLocks/>
          </p:cNvCxnSpPr>
          <p:nvPr/>
        </p:nvCxnSpPr>
        <p:spPr>
          <a:xfrm>
            <a:off x="2802626" y="4809954"/>
            <a:ext cx="59894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5" grpId="1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A8BB48-DB26-4C18-12F1-FAEE2357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58741-3DCA-7217-2888-F31A70CA21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Technical Trainer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FE6895-C30B-D60D-8CC6-54B3F5646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Professional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A54E1-995F-DCCF-B576-306DC7370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3"/>
            <a:ext cx="4838700" cy="359251"/>
          </a:xfrm>
        </p:spPr>
        <p:txBody>
          <a:bodyPr/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Roger Boaitey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2FEA1B-1FC8-7518-1E61-EFE291AD28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Junior Technical Trainer’s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EC3867-7555-8E95-ED09-DAC0B130A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Jason Cancino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D467BC-7231-BCC9-AB28-037EA9FD94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349970"/>
            <a:ext cx="4838700" cy="315915"/>
          </a:xfrm>
        </p:spPr>
        <p:txBody>
          <a:bodyPr/>
          <a:lstStyle/>
          <a:p>
            <a:r>
              <a:rPr lang="en-US" dirty="0"/>
              <a:t>OCC leaders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E44169-9A81-B343-8FB1-462C63D5C8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2"/>
                </a:solidFill>
              </a:rPr>
              <a:t>Darnell Champen &amp; Calvin La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A4BA72-FB63-A723-9E27-4F358CA4A9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687766"/>
            <a:ext cx="4838700" cy="315915"/>
          </a:xfrm>
        </p:spPr>
        <p:txBody>
          <a:bodyPr/>
          <a:lstStyle/>
          <a:p>
            <a:r>
              <a:rPr lang="en-US" dirty="0"/>
              <a:t>OCC Talent Acquisition Manager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1B7C32-7AD0-18DF-0A9D-05568A70BC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65885"/>
            <a:ext cx="4762500" cy="705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Nick Grossi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Dave Martin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69D5C0-ECD1-8B97-DC74-25AF566C6F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4"/>
            <a:ext cx="4838700" cy="90834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Zephaniah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Manning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97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0" y="398440"/>
            <a:ext cx="4903377" cy="238608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6100" y="3591098"/>
            <a:ext cx="4903377" cy="1506973"/>
          </a:xfrm>
        </p:spPr>
        <p:txBody>
          <a:bodyPr vert="horz" lIns="0" tIns="0" rIns="0" bIns="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Wire Frame :Electro Web Application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A5C7-6C89-237B-459B-3825836EBDCF}"/>
              </a:ext>
            </a:extLst>
          </p:cNvPr>
          <p:cNvSpPr txBox="1"/>
          <p:nvPr/>
        </p:nvSpPr>
        <p:spPr>
          <a:xfrm>
            <a:off x="482108" y="1560646"/>
            <a:ext cx="284696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 Product Pages 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 descr="A screenshot of a product&#10;&#10;Description automatically generated">
            <a:extLst>
              <a:ext uri="{FF2B5EF4-FFF2-40B4-BE49-F238E27FC236}">
                <a16:creationId xmlns:a16="http://schemas.microsoft.com/office/drawing/2014/main" id="{4DB7A378-401B-212D-0A70-E266ADCB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326" y="1141755"/>
            <a:ext cx="8163464" cy="4832616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46822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Wire Frame :Electro Web Application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A5C7-6C89-237B-459B-3825836EBDCF}"/>
              </a:ext>
            </a:extLst>
          </p:cNvPr>
          <p:cNvSpPr txBox="1"/>
          <p:nvPr/>
        </p:nvSpPr>
        <p:spPr>
          <a:xfrm>
            <a:off x="482108" y="1560646"/>
            <a:ext cx="2846960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Scenario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Product Add to cart Pages 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B4FC2093-16EF-8BB0-0C63-A73BA27F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87" y="1126769"/>
            <a:ext cx="8264105" cy="483760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53152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-581449"/>
            <a:ext cx="10163506" cy="1348451"/>
          </a:xfrm>
        </p:spPr>
        <p:txBody>
          <a:bodyPr/>
          <a:lstStyle/>
          <a:p>
            <a:r>
              <a:rPr lang="en-US" dirty="0"/>
              <a:t>Wire Frame :Electro Web Application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QA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A5C7-6C89-237B-459B-3825836EBDCF}"/>
              </a:ext>
            </a:extLst>
          </p:cNvPr>
          <p:cNvSpPr txBox="1"/>
          <p:nvPr/>
        </p:nvSpPr>
        <p:spPr>
          <a:xfrm>
            <a:off x="482108" y="1560646"/>
            <a:ext cx="284696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u="sng" dirty="0">
                <a:solidFill>
                  <a:schemeClr val="tx2"/>
                </a:solidFill>
                <a:ea typeface="+mn-lt"/>
                <a:cs typeface="+mn-lt"/>
              </a:rPr>
              <a:t>Test Scenario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Shopping cart  Pages 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5D99379D-CF1B-29FE-42E3-27E1938B6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787" y="1132682"/>
            <a:ext cx="8264105" cy="4823901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850012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.3|0.9|0.6|1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9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4.4|7.3|5.4|7.4|13.6|5.4|11.8|4|10.2|7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4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5.4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7.3|1.8|0.7|0.8|0.6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3.5|6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"/>
</p:tagLst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_Win32_EF_V6" id="{C39D9A21-4858-4087-9FF0-28F21031D048}" vid="{7480821C-154D-4ED6-BEAB-DBC9D20F132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10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11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12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13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2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3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4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5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6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7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8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ppt/theme/themeOverride9.xml><?xml version="1.0" encoding="utf-8"?>
<a:themeOverride xmlns:a="http://schemas.openxmlformats.org/drawingml/2006/main">
  <a:clrScheme name="Swiss">
    <a:dk1>
      <a:srgbClr val="000000"/>
    </a:dk1>
    <a:lt1>
      <a:srgbClr val="FFFFFF"/>
    </a:lt1>
    <a:dk2>
      <a:srgbClr val="E4E4E4"/>
    </a:dk2>
    <a:lt2>
      <a:srgbClr val="7CA655"/>
    </a:lt2>
    <a:accent1>
      <a:srgbClr val="A9D4DB"/>
    </a:accent1>
    <a:accent2>
      <a:srgbClr val="FBE284"/>
    </a:accent2>
    <a:accent3>
      <a:srgbClr val="4495A2"/>
    </a:accent3>
    <a:accent4>
      <a:srgbClr val="AA5881"/>
    </a:accent4>
    <a:accent5>
      <a:srgbClr val="E06742"/>
    </a:accent5>
    <a:accent6>
      <a:srgbClr val="F9D448"/>
    </a:accent6>
    <a:hlink>
      <a:srgbClr val="4495A2"/>
    </a:hlink>
    <a:folHlink>
      <a:srgbClr val="AA588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93354B-8927-46EE-B294-4D51952A09C2}">
  <ds:schemaRefs>
    <ds:schemaRef ds:uri="16c05727-aa75-4e4a-9b5f-8a80a1165891"/>
    <ds:schemaRef ds:uri="http://schemas.microsoft.com/office/2006/metadata/properties"/>
    <ds:schemaRef ds:uri="http://purl.org/dc/dcmitype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30e9df3-be65-4c73-a93b-d1236ebd677e"/>
    <ds:schemaRef ds:uri="http://schemas.microsoft.com/sharepoint/v3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81AF751-E016-414F-92E5-F2DC739E07D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5B334C4-64A2-4673-803C-35178659DDD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8536</TotalTime>
  <Words>5217</Words>
  <Application>Microsoft Office PowerPoint</Application>
  <PresentationFormat>Widescreen</PresentationFormat>
  <Paragraphs>1048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Agency FB</vt:lpstr>
      <vt:lpstr>-apple-system</vt:lpstr>
      <vt:lpstr>Arial</vt:lpstr>
      <vt:lpstr>Calibri</vt:lpstr>
      <vt:lpstr>Calibri Light</vt:lpstr>
      <vt:lpstr>Franklin Gothic Book</vt:lpstr>
      <vt:lpstr>Franklin Gothic Demi</vt:lpstr>
      <vt:lpstr>georgia</vt:lpstr>
      <vt:lpstr>Google Sans</vt:lpstr>
      <vt:lpstr>Nunito</vt:lpstr>
      <vt:lpstr>source-sans-pro</vt:lpstr>
      <vt:lpstr>Wingdings</vt:lpstr>
      <vt:lpstr>Custom</vt:lpstr>
      <vt:lpstr>Custom Design</vt:lpstr>
      <vt:lpstr>QA Automation Case Study</vt:lpstr>
      <vt:lpstr>STEPHY SAJI DANIEL</vt:lpstr>
      <vt:lpstr>TECHNOLOGIES</vt:lpstr>
      <vt:lpstr>Ecommerce Web UI Testing Case Study</vt:lpstr>
      <vt:lpstr>Test Case Document</vt:lpstr>
      <vt:lpstr>Wire Frame :Electro Web Application</vt:lpstr>
      <vt:lpstr>Wire Frame :Electro Web Application</vt:lpstr>
      <vt:lpstr>Wire Frame :Electro Web Application</vt:lpstr>
      <vt:lpstr>Wire Frame :Electro Web Application</vt:lpstr>
      <vt:lpstr>UI Testing: Integrated Approach</vt:lpstr>
      <vt:lpstr>Manual Testing: Product Price </vt:lpstr>
      <vt:lpstr>Testcase: Implementation</vt:lpstr>
      <vt:lpstr>Testcase: Implementation</vt:lpstr>
      <vt:lpstr>Automation Testing :Page Object Model</vt:lpstr>
      <vt:lpstr>Test Automation: Product Quantity </vt:lpstr>
      <vt:lpstr>Testcase: Add Product to Cart </vt:lpstr>
      <vt:lpstr>Testcase: View Cart </vt:lpstr>
      <vt:lpstr>Testcase: Remove Product</vt:lpstr>
      <vt:lpstr>Test Scenario: Product Add to Cart</vt:lpstr>
      <vt:lpstr>Test Scenario: Product Add to Cart </vt:lpstr>
      <vt:lpstr>Test Scenario: Methods</vt:lpstr>
      <vt:lpstr>Test Scenario: Testcase </vt:lpstr>
      <vt:lpstr>Test Scenario: Testcase </vt:lpstr>
      <vt:lpstr>Test Scenario: Testcase </vt:lpstr>
      <vt:lpstr>Test Scenario: Testcase Validation</vt:lpstr>
      <vt:lpstr>Test Scenario: Extent Report</vt:lpstr>
      <vt:lpstr>Test Results: Product Add to Cart</vt:lpstr>
      <vt:lpstr>Test Scenario: Product Checkout </vt:lpstr>
      <vt:lpstr>Test Scenario: Product Checkout </vt:lpstr>
      <vt:lpstr>Test Scenario: Product Checkout </vt:lpstr>
      <vt:lpstr>Test Scenario: Product Checkout </vt:lpstr>
      <vt:lpstr>Test Dependencies: POM.xml</vt:lpstr>
      <vt:lpstr>Test Framework: TestNG.xml</vt:lpstr>
      <vt:lpstr>Test Results: Product Checkout</vt:lpstr>
      <vt:lpstr>Test Output: Screenshot</vt:lpstr>
      <vt:lpstr>Test Execution: Pipeline</vt:lpstr>
      <vt:lpstr>Test Execution: Pipeline</vt:lpstr>
      <vt:lpstr>CHALLENGES</vt:lpstr>
      <vt:lpstr>RESOURCES</vt:lpstr>
      <vt:lpstr>Postman :Application Programming Interface</vt:lpstr>
      <vt:lpstr>API  Testing :Postman</vt:lpstr>
      <vt:lpstr>API  Testing :Postman</vt:lpstr>
      <vt:lpstr>Performance Testing: JMeter </vt:lpstr>
      <vt:lpstr>Performance Testing: JMeter </vt:lpstr>
      <vt:lpstr>Performance Testing: JMeter </vt:lpstr>
      <vt:lpstr>Back-end  Layer</vt:lpstr>
      <vt:lpstr>MySQL Learnings: Implementation</vt:lpstr>
      <vt:lpstr>MySQL Learnings: Implementation</vt:lpstr>
      <vt:lpstr>MySQL Learnings: Implementation</vt:lpstr>
      <vt:lpstr>JDBC Learnings: Implementation</vt:lpstr>
      <vt:lpstr>JDBC Learnings: Implementation</vt:lpstr>
      <vt:lpstr>JDBC Learnings: Implementation</vt:lpstr>
      <vt:lpstr>Business-Logic  Layer</vt:lpstr>
      <vt:lpstr>Java Learnings: Implementation</vt:lpstr>
      <vt:lpstr>Java Learnings: Implementation</vt:lpstr>
      <vt:lpstr>Java Learnings: Implementation</vt:lpstr>
      <vt:lpstr>Software Testing</vt:lpstr>
      <vt:lpstr>Testing Learnings: Implementation</vt:lpstr>
      <vt:lpstr>Front-End Layer</vt:lpstr>
      <vt:lpstr>Web development :Implementation</vt:lpstr>
      <vt:lpstr>Deconstructing the Web</vt:lpstr>
      <vt:lpstr>Special Thanks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cp:lastModifiedBy>stephy DANIEL</cp:lastModifiedBy>
  <cp:revision>2113</cp:revision>
  <dcterms:created xsi:type="dcterms:W3CDTF">2023-09-14T18:45:47Z</dcterms:created>
  <dcterms:modified xsi:type="dcterms:W3CDTF">2023-12-13T20:01:55Z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